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655" r:id="rId2"/>
    <p:sldId id="646" r:id="rId3"/>
    <p:sldId id="654" r:id="rId4"/>
    <p:sldId id="676" r:id="rId5"/>
    <p:sldId id="656" r:id="rId6"/>
    <p:sldId id="647" r:id="rId7"/>
    <p:sldId id="657" r:id="rId8"/>
    <p:sldId id="648" r:id="rId9"/>
    <p:sldId id="658" r:id="rId10"/>
    <p:sldId id="649" r:id="rId11"/>
    <p:sldId id="670" r:id="rId12"/>
    <p:sldId id="677" r:id="rId13"/>
    <p:sldId id="634" r:id="rId14"/>
    <p:sldId id="678" r:id="rId15"/>
    <p:sldId id="675" r:id="rId16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3653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2020/4/7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3525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14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9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81200" y="2438400"/>
            <a:ext cx="62484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0" dirty="0" smtClean="0">
                <a:solidFill>
                  <a:srgbClr val="3366FF"/>
                </a:solidFill>
              </a:rPr>
              <a:t>8</a:t>
            </a:r>
            <a:r>
              <a:rPr lang="ja-JP" altLang="en-US" sz="6000" dirty="0" smtClean="0">
                <a:solidFill>
                  <a:srgbClr val="3366FF"/>
                </a:solidFill>
              </a:rPr>
              <a:t>パズルゲームを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04793" y="6324599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上田市マルチメディア情報センター／十勇士パソコンクラブ／</a:t>
            </a:r>
            <a:r>
              <a:rPr kumimoji="1" lang="en-US" altLang="ja-JP" sz="1400" dirty="0" smtClean="0"/>
              <a:t>PCN</a:t>
            </a:r>
            <a:r>
              <a:rPr kumimoji="1" lang="ja-JP" altLang="en-US" sz="1400" dirty="0" smtClean="0"/>
              <a:t>上田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59" y="1295400"/>
            <a:ext cx="6146365" cy="47107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91000" y="1371600"/>
            <a:ext cx="2651688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しばらく待つ</a:t>
            </a:r>
            <a:r>
              <a:rPr lang="ja-JP" altLang="en-US" sz="2800" dirty="0" smtClean="0"/>
              <a:t>と</a:t>
            </a:r>
            <a:endParaRPr lang="en-US" altLang="ja-JP" sz="2800" dirty="0" smtClean="0"/>
          </a:p>
          <a:p>
            <a:r>
              <a:rPr lang="ja-JP" altLang="en-US" sz="2800" dirty="0" smtClean="0"/>
              <a:t>数字パネルが</a:t>
            </a:r>
            <a:endParaRPr lang="en-US" altLang="ja-JP" sz="2800" dirty="0" smtClean="0"/>
          </a:p>
          <a:p>
            <a:r>
              <a:rPr lang="ja-JP" altLang="en-US" sz="2800" dirty="0" smtClean="0"/>
              <a:t>シャッフルされる</a:t>
            </a:r>
            <a:endParaRPr lang="en-US" altLang="ja-JP" sz="2800" dirty="0" smtClean="0"/>
          </a:p>
        </p:txBody>
      </p:sp>
      <p:sp>
        <p:nvSpPr>
          <p:cNvPr id="10" name="下矢印 9"/>
          <p:cNvSpPr/>
          <p:nvPr/>
        </p:nvSpPr>
        <p:spPr bwMode="auto">
          <a:xfrm rot="5400000">
            <a:off x="3375002" y="1547183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下矢印 10"/>
          <p:cNvSpPr/>
          <p:nvPr/>
        </p:nvSpPr>
        <p:spPr bwMode="auto">
          <a:xfrm rot="5400000">
            <a:off x="3375002" y="2720998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91000" y="2917687"/>
            <a:ext cx="2470548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en-US" altLang="ja-JP" sz="2800" dirty="0" err="1" smtClean="0"/>
              <a:t>IchigoJam</a:t>
            </a:r>
            <a:r>
              <a:rPr lang="ja-JP" altLang="en-US" sz="2800" dirty="0" smtClean="0"/>
              <a:t>が</a:t>
            </a:r>
            <a:endParaRPr lang="en-US" altLang="ja-JP" sz="2800" dirty="0" smtClean="0"/>
          </a:p>
          <a:p>
            <a:r>
              <a:rPr lang="ja-JP" altLang="en-US" sz="2800" dirty="0" smtClean="0"/>
              <a:t>数字パネルを</a:t>
            </a:r>
            <a:endParaRPr lang="en-US" altLang="ja-JP" sz="2800" dirty="0" smtClean="0"/>
          </a:p>
          <a:p>
            <a:r>
              <a:rPr lang="en-US" altLang="ja-JP" sz="2800" dirty="0" smtClean="0"/>
              <a:t>100</a:t>
            </a:r>
            <a:r>
              <a:rPr lang="ja-JP" altLang="en-US" sz="2800" dirty="0" smtClean="0"/>
              <a:t>回動かした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762000" y="609600"/>
            <a:ext cx="7848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）キー入力でパネルを動かす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33400" y="2286000"/>
            <a:ext cx="8763000" cy="2286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@LOOP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K=INKEY()-28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K&lt;0 OR K&gt;3 GOTO @LOOP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S=S-1:GSB @M:GSB @P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</p:txBody>
      </p:sp>
    </p:spTree>
    <p:extLst>
      <p:ext uri="{BB962C8B-B14F-4D97-AF65-F5344CB8AC3E}">
        <p14:creationId xmlns:p14="http://schemas.microsoft.com/office/powerpoint/2010/main" val="176891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09" b="53107"/>
          <a:stretch/>
        </p:blipFill>
        <p:spPr>
          <a:xfrm>
            <a:off x="6019799" y="2223638"/>
            <a:ext cx="1804011" cy="269132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72" b="50455"/>
          <a:stretch/>
        </p:blipFill>
        <p:spPr>
          <a:xfrm>
            <a:off x="1981200" y="2223638"/>
            <a:ext cx="1752599" cy="269132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1188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91969" y="2471079"/>
            <a:ext cx="156966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←を入力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2376" y="1382332"/>
            <a:ext cx="811953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スペースをやじるしキーで動かす感じで、そうさします</a:t>
            </a:r>
            <a:endParaRPr lang="ja-JP" altLang="en-US" sz="2800" dirty="0"/>
          </a:p>
        </p:txBody>
      </p:sp>
      <p:sp>
        <p:nvSpPr>
          <p:cNvPr id="9" name="右矢印 8"/>
          <p:cNvSpPr/>
          <p:nvPr/>
        </p:nvSpPr>
        <p:spPr bwMode="auto">
          <a:xfrm>
            <a:off x="3886199" y="2901966"/>
            <a:ext cx="19812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下矢印 9"/>
          <p:cNvSpPr/>
          <p:nvPr/>
        </p:nvSpPr>
        <p:spPr bwMode="auto">
          <a:xfrm rot="10800000">
            <a:off x="6477000" y="4718012"/>
            <a:ext cx="457200" cy="619153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72139" y="5412938"/>
            <a:ext cx="4719562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回数がダウンカウントされる</a:t>
            </a:r>
            <a:endParaRPr lang="en-US" altLang="ja-JP" sz="2800" dirty="0" smtClean="0"/>
          </a:p>
          <a:p>
            <a:r>
              <a:rPr lang="en-US" altLang="ja-JP" sz="2800" dirty="0" smtClean="0"/>
              <a:t>100</a:t>
            </a:r>
            <a:r>
              <a:rPr lang="ja-JP" altLang="en-US" sz="2800" dirty="0" smtClean="0"/>
              <a:t>回いないに数字パネルを</a:t>
            </a:r>
            <a:endParaRPr lang="en-US" altLang="ja-JP" sz="2800" dirty="0" smtClean="0"/>
          </a:p>
          <a:p>
            <a:r>
              <a:rPr lang="ja-JP" altLang="en-US" sz="2800" dirty="0" smtClean="0"/>
              <a:t>そろえられたら、キミの勝ち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61960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0010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</a:t>
            </a:r>
            <a:r>
              <a:rPr lang="en-US" altLang="ja-JP" sz="4400" dirty="0" smtClean="0">
                <a:solidFill>
                  <a:srgbClr val="3366FF"/>
                </a:solidFill>
              </a:rPr>
              <a:t>8</a:t>
            </a:r>
            <a:r>
              <a:rPr lang="ja-JP" altLang="en-US" sz="4400" dirty="0" smtClean="0">
                <a:solidFill>
                  <a:srgbClr val="3366FF"/>
                </a:solidFill>
              </a:rPr>
              <a:t>パズルゲーム</a:t>
            </a:r>
            <a:r>
              <a:rPr lang="ja-JP" altLang="en-US" sz="4400" dirty="0">
                <a:solidFill>
                  <a:srgbClr val="3366FF"/>
                </a:solidFill>
              </a:rPr>
              <a:t>　</a:t>
            </a:r>
            <a:r>
              <a:rPr lang="ja-JP" altLang="en-US" sz="4400" dirty="0" smtClean="0">
                <a:solidFill>
                  <a:srgbClr val="3366FF"/>
                </a:solidFill>
              </a:rPr>
              <a:t>かんせい（</a:t>
            </a:r>
            <a:r>
              <a:rPr lang="en-US" altLang="ja-JP" sz="4400" dirty="0" smtClean="0">
                <a:solidFill>
                  <a:srgbClr val="3366FF"/>
                </a:solidFill>
              </a:rPr>
              <a:t>1</a:t>
            </a:r>
            <a:r>
              <a:rPr lang="ja-JP" altLang="en-US" sz="4400" dirty="0" smtClean="0">
                <a:solidFill>
                  <a:srgbClr val="3366FF"/>
                </a:solidFill>
              </a:rPr>
              <a:t>）</a:t>
            </a:r>
            <a:endParaRPr lang="ja-JP" altLang="en-US" sz="4400" dirty="0">
              <a:solidFill>
                <a:srgbClr val="3366FF"/>
              </a:solidFill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228600" y="1053418"/>
            <a:ext cx="9458504" cy="572838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CLV:VIDEO 3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L=3:J=L-1:M=L*L:N=M-1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I=0 TO </a:t>
            </a:r>
            <a:r>
              <a:rPr kumimoji="0" lang="en-US" altLang="ja-JP" sz="20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N</a:t>
            </a: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[I</a:t>
            </a:r>
            <a:r>
              <a:rPr kumimoji="0" lang="en-US" altLang="ja-JP" sz="20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]=(I+1)%M</a:t>
            </a: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GSB @P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X=N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FOR I=1 TO 100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K=RND(4):GSB @M:S=S+1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GSB @P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@LOOP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K=INKEY()-28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K&lt;0 OR K&gt;3 GOTO @LOOP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S=S-1:GSB @M:GSB @P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30392" y="1093169"/>
            <a:ext cx="25096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変数と画面の初期設定</a:t>
            </a:r>
            <a:endParaRPr lang="ja-JP" altLang="en-US" sz="1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62554" y="2338637"/>
            <a:ext cx="383310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パネルに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～</a:t>
            </a:r>
            <a:r>
              <a:rPr lang="en-US" altLang="ja-JP" sz="1800" dirty="0" smtClean="0"/>
              <a:t>8</a:t>
            </a:r>
            <a:r>
              <a:rPr lang="ja-JP" altLang="en-US" sz="1800" dirty="0" smtClean="0"/>
              <a:t>の数字をセットして表示</a:t>
            </a:r>
            <a:endParaRPr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98541" y="5032904"/>
            <a:ext cx="130195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ループ開始</a:t>
            </a:r>
            <a:endParaRPr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71719" y="1465597"/>
            <a:ext cx="2057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パネルの初期設定</a:t>
            </a:r>
            <a:endParaRPr lang="ja-JP" altLang="en-US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19209" y="3825960"/>
            <a:ext cx="177965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1800" dirty="0" smtClean="0"/>
              <a:t>数字パネルを</a:t>
            </a:r>
            <a:endParaRPr lang="en-US" altLang="ja-JP" sz="1800" dirty="0" smtClean="0"/>
          </a:p>
          <a:p>
            <a:r>
              <a:rPr lang="en-US" altLang="ja-JP" sz="1800" dirty="0" smtClean="0"/>
              <a:t>100</a:t>
            </a:r>
            <a:r>
              <a:rPr lang="ja-JP" altLang="en-US" sz="1800" dirty="0" smtClean="0"/>
              <a:t>回シャッフル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35521" y="6083921"/>
            <a:ext cx="232824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手数をダウンカウント</a:t>
            </a:r>
            <a:endParaRPr lang="en-US" altLang="ja-JP" sz="1800" dirty="0" smtClean="0"/>
          </a:p>
          <a:p>
            <a:pPr algn="r"/>
            <a:r>
              <a:rPr lang="ja-JP" altLang="en-US" sz="1800" dirty="0" smtClean="0"/>
              <a:t>パネルを移動・表示</a:t>
            </a:r>
            <a:endParaRPr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25586" y="5371184"/>
            <a:ext cx="194613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キー入力読み取り</a:t>
            </a:r>
            <a:endParaRPr lang="ja-JP" altLang="en-US" sz="1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43981" y="6452987"/>
            <a:ext cx="16186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ループここまで</a:t>
            </a:r>
            <a:endParaRPr lang="ja-JP" altLang="en-US" sz="1800" dirty="0"/>
          </a:p>
        </p:txBody>
      </p:sp>
      <p:sp>
        <p:nvSpPr>
          <p:cNvPr id="3" name="右中かっこ 2"/>
          <p:cNvSpPr/>
          <p:nvPr/>
        </p:nvSpPr>
        <p:spPr bwMode="auto">
          <a:xfrm>
            <a:off x="4238487" y="1835447"/>
            <a:ext cx="219213" cy="1298837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右中かっこ 19"/>
          <p:cNvSpPr/>
          <p:nvPr/>
        </p:nvSpPr>
        <p:spPr bwMode="auto">
          <a:xfrm>
            <a:off x="6474943" y="3329118"/>
            <a:ext cx="230657" cy="1547682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0010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</a:t>
            </a:r>
            <a:r>
              <a:rPr lang="en-US" altLang="ja-JP" sz="4400" dirty="0" smtClean="0">
                <a:solidFill>
                  <a:srgbClr val="3366FF"/>
                </a:solidFill>
              </a:rPr>
              <a:t>8</a:t>
            </a:r>
            <a:r>
              <a:rPr lang="ja-JP" altLang="en-US" sz="4400" dirty="0" smtClean="0">
                <a:solidFill>
                  <a:srgbClr val="3366FF"/>
                </a:solidFill>
              </a:rPr>
              <a:t>パズルゲーム</a:t>
            </a:r>
            <a:r>
              <a:rPr lang="ja-JP" altLang="en-US" sz="4400" dirty="0">
                <a:solidFill>
                  <a:srgbClr val="3366FF"/>
                </a:solidFill>
              </a:rPr>
              <a:t>　</a:t>
            </a:r>
            <a:r>
              <a:rPr lang="ja-JP" altLang="en-US" sz="4400" dirty="0" smtClean="0">
                <a:solidFill>
                  <a:srgbClr val="3366FF"/>
                </a:solidFill>
              </a:rPr>
              <a:t>かんせい（</a:t>
            </a:r>
            <a:r>
              <a:rPr lang="en-US" altLang="ja-JP" sz="4400" dirty="0" smtClean="0">
                <a:solidFill>
                  <a:srgbClr val="3366FF"/>
                </a:solidFill>
              </a:rPr>
              <a:t>2</a:t>
            </a:r>
            <a:r>
              <a:rPr lang="ja-JP" altLang="en-US" sz="4400" dirty="0" smtClean="0">
                <a:solidFill>
                  <a:srgbClr val="3366FF"/>
                </a:solidFill>
              </a:rPr>
              <a:t>）</a:t>
            </a:r>
            <a:endParaRPr lang="ja-JP" altLang="en-US" sz="4400" dirty="0">
              <a:solidFill>
                <a:srgbClr val="3366FF"/>
              </a:solidFill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228600" y="1153631"/>
            <a:ext cx="9458504" cy="539956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@M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Z=X-(K=0)*(X%L&gt;0)+(K=1)*(X%L&lt;J)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Z=Z-(K=2)*(X/L&gt;0)*L+(K=3)*(X/L&lt;J)*L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Y=[X]:[X]=[Z]:[Z]=Y:X=Z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RTN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@P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CLS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FOR I=0 TO N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Z=[I]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IF Z ?HEX$(Z); ELSE ?" ";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IF I%L=J ?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?:?S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RTN</a:t>
            </a: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1200" y="2240648"/>
            <a:ext cx="37705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1800" dirty="0" smtClean="0"/>
              <a:t>キー入力から動かす先の位置を計算</a:t>
            </a:r>
            <a:endParaRPr lang="ja-JP" altLang="en-US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39000" y="2642678"/>
            <a:ext cx="174118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1800" dirty="0" smtClean="0"/>
              <a:t>パネルを動かす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77200" y="4662355"/>
            <a:ext cx="155247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 smtClean="0"/>
              <a:t>3×3</a:t>
            </a:r>
            <a:r>
              <a:rPr lang="ja-JP" altLang="en-US" sz="1800" dirty="0" smtClean="0"/>
              <a:t>の</a:t>
            </a:r>
            <a:endParaRPr lang="en-US" altLang="ja-JP" sz="1800" dirty="0" smtClean="0"/>
          </a:p>
          <a:p>
            <a:r>
              <a:rPr lang="ja-JP" altLang="en-US" sz="1800" dirty="0" smtClean="0"/>
              <a:t>パネルを表示</a:t>
            </a:r>
            <a:endParaRPr lang="ja-JP" altLang="en-US" sz="1800" dirty="0"/>
          </a:p>
        </p:txBody>
      </p:sp>
      <p:sp>
        <p:nvSpPr>
          <p:cNvPr id="20" name="右中かっこ 19"/>
          <p:cNvSpPr/>
          <p:nvPr/>
        </p:nvSpPr>
        <p:spPr bwMode="auto">
          <a:xfrm>
            <a:off x="7696200" y="3477908"/>
            <a:ext cx="228600" cy="2922892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961773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★</a:t>
            </a:r>
            <a:r>
              <a:rPr kumimoji="1" lang="en-US" altLang="ja-JP" sz="4000" dirty="0" smtClean="0">
                <a:solidFill>
                  <a:srgbClr val="0066FF"/>
                </a:solidFill>
              </a:rPr>
              <a:t>15</a:t>
            </a:r>
            <a:r>
              <a:rPr kumimoji="1" lang="ja-JP" altLang="en-US" sz="4000" dirty="0" smtClean="0">
                <a:solidFill>
                  <a:srgbClr val="0066FF"/>
                </a:solidFill>
              </a:rPr>
              <a:t>パズルにかいぞう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376473" y="1407403"/>
            <a:ext cx="8734220" cy="64286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L=3:J=L-1:M=L*L:N=M-1</a:t>
            </a:r>
            <a:endParaRPr kumimoji="0" lang="pl-PL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8" name="下矢印 7"/>
          <p:cNvSpPr/>
          <p:nvPr/>
        </p:nvSpPr>
        <p:spPr bwMode="auto">
          <a:xfrm>
            <a:off x="2209800" y="216940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404711" y="2862336"/>
            <a:ext cx="8734220" cy="64286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L=</a:t>
            </a:r>
            <a:r>
              <a:rPr kumimoji="0" lang="en-US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</a:t>
            </a: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:J=L-1:M=L*L:N=M-1</a:t>
            </a:r>
            <a:endParaRPr kumimoji="0" lang="pl-PL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97" b="46358"/>
          <a:stretch/>
        </p:blipFill>
        <p:spPr>
          <a:xfrm>
            <a:off x="3200400" y="3789418"/>
            <a:ext cx="2108703" cy="286089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05" b="47143"/>
          <a:stretch/>
        </p:blipFill>
        <p:spPr>
          <a:xfrm>
            <a:off x="635435" y="3789418"/>
            <a:ext cx="2031565" cy="281906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638800" y="4281466"/>
            <a:ext cx="3770584" cy="1723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パネルが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9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F</a:t>
            </a:r>
            <a:r>
              <a:rPr lang="ja-JP" altLang="en-US" sz="2800" dirty="0" smtClean="0"/>
              <a:t>の</a:t>
            </a:r>
            <a:endParaRPr lang="en-US" altLang="ja-JP" sz="2800" dirty="0" smtClean="0"/>
          </a:p>
          <a:p>
            <a:r>
              <a:rPr lang="en-US" altLang="ja-JP" sz="2800" dirty="0" smtClean="0"/>
              <a:t>15</a:t>
            </a:r>
            <a:r>
              <a:rPr lang="ja-JP" altLang="en-US" sz="2800" dirty="0" smtClean="0"/>
              <a:t>コになる</a:t>
            </a:r>
            <a:endParaRPr lang="en-US" altLang="ja-JP" sz="2800" dirty="0" smtClean="0"/>
          </a:p>
          <a:p>
            <a:r>
              <a:rPr lang="ja-JP" altLang="en-US" sz="2800" dirty="0" smtClean="0"/>
              <a:t>そろえるのがかなり</a:t>
            </a:r>
            <a:endParaRPr lang="en-US" altLang="ja-JP" sz="2800" dirty="0" smtClean="0"/>
          </a:p>
          <a:p>
            <a:r>
              <a:rPr lang="ja-JP" altLang="en-US" sz="2800" dirty="0" smtClean="0"/>
              <a:t>むずかしくなります</a:t>
            </a:r>
            <a:endParaRPr lang="en-US" altLang="ja-JP" sz="28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43200" y="2222956"/>
            <a:ext cx="222368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en-US" altLang="ja-JP" sz="2800" dirty="0" smtClean="0"/>
              <a:t>3</a:t>
            </a:r>
            <a:r>
              <a:rPr lang="ja-JP" altLang="en-US" sz="2800" dirty="0" smtClean="0"/>
              <a:t>を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にかえる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63686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8005" y="5257800"/>
            <a:ext cx="6890028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8</a:t>
            </a:r>
            <a:r>
              <a:rPr lang="ja-JP" altLang="en-US" sz="2800" dirty="0" smtClean="0"/>
              <a:t>コの数字パネルを動かして、</a:t>
            </a:r>
            <a:r>
              <a:rPr lang="ja-JP" altLang="en-US" sz="2800" dirty="0" err="1" smtClean="0"/>
              <a:t>いちを</a:t>
            </a:r>
            <a:r>
              <a:rPr lang="ja-JP" altLang="en-US" sz="2800" dirty="0" smtClean="0"/>
              <a:t>そろえる</a:t>
            </a:r>
            <a:endParaRPr lang="en-US" altLang="ja-JP" sz="2800" dirty="0" smtClean="0"/>
          </a:p>
          <a:p>
            <a:pPr algn="ctr"/>
            <a:r>
              <a:rPr lang="en-US" altLang="ja-JP" sz="2800" dirty="0" err="1" smtClean="0"/>
              <a:t>IchigoJam</a:t>
            </a:r>
            <a:r>
              <a:rPr lang="ja-JP" altLang="en-US" sz="2800" dirty="0" smtClean="0"/>
              <a:t>のゲームプログラムです</a:t>
            </a:r>
            <a:endParaRPr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3877491" cy="29718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19200"/>
            <a:ext cx="3877492" cy="2971800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 bwMode="auto">
          <a:xfrm>
            <a:off x="4495800" y="1828800"/>
            <a:ext cx="914400" cy="1600200"/>
          </a:xfrm>
          <a:prstGeom prst="rightArrow">
            <a:avLst/>
          </a:prstGeom>
          <a:ln>
            <a:solidFill>
              <a:srgbClr val="3366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633" y="381000"/>
            <a:ext cx="5381367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66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09600" y="2514600"/>
            <a:ext cx="8734220" cy="2819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CLV:VIDEO 3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L=3:J=L-1:M=L*L:N=M-1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I=0 TO </a:t>
            </a: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N</a:t>
            </a:r>
            <a:endParaRPr kumimoji="0" lang="pl-PL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[I</a:t>
            </a: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]=</a:t>
            </a:r>
            <a:r>
              <a:rPr kumimoji="0" lang="en-US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(</a:t>
            </a:r>
            <a:r>
              <a:rPr kumimoji="0" lang="pl-PL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I+1</a:t>
            </a:r>
            <a:r>
              <a:rPr kumimoji="0" lang="en-US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)%M</a:t>
            </a:r>
            <a:endParaRPr kumimoji="0" lang="en-US" altLang="ja-JP" sz="2800" dirty="0" smtClean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 ?[</a:t>
            </a: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I</a:t>
            </a:r>
            <a:r>
              <a:rPr kumimoji="0" lang="en-US" altLang="ja-JP" sz="28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];</a:t>
            </a:r>
            <a:endParaRPr kumimoji="0" lang="pl-PL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NEXT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79" y="511314"/>
            <a:ext cx="6067221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 smtClean="0">
                <a:solidFill>
                  <a:srgbClr val="0066FF"/>
                </a:solidFill>
              </a:rPr>
              <a:t>）数字パネルのせ</a:t>
            </a:r>
            <a:r>
              <a:rPr kumimoji="1" lang="ja-JP" altLang="en-US" sz="4000" dirty="0">
                <a:solidFill>
                  <a:srgbClr val="0066FF"/>
                </a:solidFill>
              </a:rPr>
              <a:t>って</a:t>
            </a:r>
            <a:r>
              <a:rPr kumimoji="1" lang="ja-JP" altLang="en-US" sz="4000" dirty="0" err="1" smtClean="0">
                <a:solidFill>
                  <a:srgbClr val="0066FF"/>
                </a:solidFill>
              </a:rPr>
              <a:t>い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689165" cy="43499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93361" y="2438400"/>
            <a:ext cx="286328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1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0</a:t>
            </a:r>
            <a:r>
              <a:rPr lang="ja-JP" altLang="en-US" sz="2800" dirty="0" err="1" smtClean="0"/>
              <a:t>をひょうじ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7664778">
            <a:off x="4937009" y="1937997"/>
            <a:ext cx="457200" cy="7620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4031" y="6127352"/>
            <a:ext cx="678743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 smtClean="0"/>
              <a:t>F8</a:t>
            </a:r>
            <a:r>
              <a:rPr lang="ja-JP" altLang="en-US" sz="2800" dirty="0" smtClean="0"/>
              <a:t>キーをおすと、小さい</a:t>
            </a:r>
            <a:r>
              <a:rPr lang="ja-JP" altLang="en-US" sz="2800" dirty="0" err="1" smtClean="0"/>
              <a:t>ひょうじに</a:t>
            </a:r>
            <a:r>
              <a:rPr lang="ja-JP" altLang="en-US" sz="2800" dirty="0" smtClean="0"/>
              <a:t>もどります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81000" y="2391489"/>
            <a:ext cx="9220200" cy="439031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GSB @</a:t>
            </a: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END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@P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FOR I=0 TO 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Z=[I]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IF Z ?HEX$(Z); ELSE ?" ";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IF I%L=J ?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NEXT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?:?S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RTN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599" y="381000"/>
            <a:ext cx="6324601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）数字パネルをひょうじ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408160" y="1438012"/>
            <a:ext cx="914400" cy="52586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←「</a:t>
            </a:r>
            <a:r>
              <a:rPr lang="en-US" altLang="ja-JP" sz="2800" dirty="0" smtClean="0"/>
              <a:t>45</a:t>
            </a:r>
            <a:r>
              <a:rPr lang="ja-JP" altLang="en-US" sz="2800" dirty="0" smtClean="0"/>
              <a:t>」だけ入力して</a:t>
            </a:r>
            <a:r>
              <a:rPr lang="en-US" altLang="ja-JP" sz="2800" dirty="0" smtClean="0"/>
              <a:t>Enter</a:t>
            </a:r>
            <a:r>
              <a:rPr lang="ja-JP" altLang="en-US" sz="2800" dirty="0" err="1" smtClean="0"/>
              <a:t>。</a:t>
            </a:r>
            <a:r>
              <a:rPr lang="en-US" altLang="ja-JP" sz="2800" dirty="0" smtClean="0"/>
              <a:t>45</a:t>
            </a:r>
            <a:r>
              <a:rPr lang="ja-JP" altLang="en-US" sz="2800" dirty="0" smtClean="0"/>
              <a:t>行目がきえる。</a:t>
            </a:r>
            <a:endParaRPr kumimoji="1" lang="en-US" altLang="ja-JP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96200" y="5877580"/>
            <a:ext cx="169375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スペース</a:t>
            </a:r>
            <a:endParaRPr kumimoji="1" lang="en-US" altLang="ja-JP" sz="2800" dirty="0"/>
          </a:p>
        </p:txBody>
      </p:sp>
      <p:sp>
        <p:nvSpPr>
          <p:cNvPr id="29" name="下矢印 28"/>
          <p:cNvSpPr/>
          <p:nvPr/>
        </p:nvSpPr>
        <p:spPr bwMode="auto">
          <a:xfrm rot="10800000">
            <a:off x="8305800" y="51816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666" y="1211361"/>
            <a:ext cx="6070165" cy="465231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81544" y="1519498"/>
            <a:ext cx="338105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en-US" altLang="ja-JP" sz="2800" dirty="0" smtClean="0"/>
              <a:t>1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の数字パネルを</a:t>
            </a:r>
            <a:endParaRPr lang="en-US" altLang="ja-JP" sz="2800" dirty="0" smtClean="0"/>
          </a:p>
          <a:p>
            <a:r>
              <a:rPr lang="ja-JP" altLang="en-US" sz="2800" dirty="0" err="1" smtClean="0"/>
              <a:t>ひょうじ</a:t>
            </a:r>
            <a:endParaRPr lang="en-US" altLang="ja-JP" sz="2800" dirty="0" smtClean="0"/>
          </a:p>
        </p:txBody>
      </p:sp>
      <p:sp>
        <p:nvSpPr>
          <p:cNvPr id="5" name="下矢印 4"/>
          <p:cNvSpPr/>
          <p:nvPr/>
        </p:nvSpPr>
        <p:spPr bwMode="auto">
          <a:xfrm rot="5400000">
            <a:off x="3375002" y="1547183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下矢印 6"/>
          <p:cNvSpPr/>
          <p:nvPr/>
        </p:nvSpPr>
        <p:spPr bwMode="auto">
          <a:xfrm rot="5400000">
            <a:off x="3146402" y="2568598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30281" y="2750216"/>
            <a:ext cx="3861955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パネルを動かした</a:t>
            </a:r>
            <a:endParaRPr lang="en-US" altLang="ja-JP" sz="2800" dirty="0" smtClean="0"/>
          </a:p>
          <a:p>
            <a:r>
              <a:rPr lang="ja-JP" altLang="en-US" sz="2800" dirty="0" smtClean="0"/>
              <a:t>回数を</a:t>
            </a:r>
            <a:r>
              <a:rPr lang="ja-JP" altLang="en-US" sz="2800" dirty="0" err="1" smtClean="0"/>
              <a:t>ひょうじ</a:t>
            </a:r>
            <a:r>
              <a:rPr lang="ja-JP" altLang="en-US" sz="2800" dirty="0" smtClean="0"/>
              <a:t>　（今は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33400" y="1371600"/>
            <a:ext cx="8763000" cy="5334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X=N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FOR I=1 TO 100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K=RND(4):GSB @M:S=S+1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NEXT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GSB @</a:t>
            </a:r>
            <a:r>
              <a:rPr kumimoji="0" lang="en-US" altLang="ja-JP" sz="24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P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@M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Z=X-(K=0)*(X%L&gt;0)+(K=1)*(X%L&lt;J)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Z=Z-(K=2)*(X/L&gt;0)*L+(K=3)*(X/L&lt;J)*L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Y=[X]:[X]=[Z]:[Z]=Y:X=Z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pl-PL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RTN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599" y="378740"/>
            <a:ext cx="7052291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）数字パネルをシャッフル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10501</TotalTime>
  <Words>590</Words>
  <Application>Microsoft Office PowerPoint</Application>
  <PresentationFormat>A4 210 x 297 mm</PresentationFormat>
  <Paragraphs>124</Paragraphs>
  <Slides>15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2065</cp:revision>
  <cp:lastPrinted>2020-04-07T04:14:49Z</cp:lastPrinted>
  <dcterms:created xsi:type="dcterms:W3CDTF">1601-01-01T00:00:00Z</dcterms:created>
  <dcterms:modified xsi:type="dcterms:W3CDTF">2020-04-07T06:16:32Z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