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633" r:id="rId2"/>
    <p:sldId id="646" r:id="rId3"/>
    <p:sldId id="654" r:id="rId4"/>
    <p:sldId id="635" r:id="rId5"/>
    <p:sldId id="647" r:id="rId6"/>
    <p:sldId id="655" r:id="rId7"/>
    <p:sldId id="662" r:id="rId8"/>
    <p:sldId id="657" r:id="rId9"/>
    <p:sldId id="683" r:id="rId10"/>
    <p:sldId id="663" r:id="rId11"/>
    <p:sldId id="691" r:id="rId12"/>
    <p:sldId id="692" r:id="rId13"/>
    <p:sldId id="693" r:id="rId14"/>
    <p:sldId id="694" r:id="rId15"/>
    <p:sldId id="695" r:id="rId16"/>
    <p:sldId id="670" r:id="rId17"/>
    <p:sldId id="668" r:id="rId18"/>
    <p:sldId id="634" r:id="rId19"/>
    <p:sldId id="696" r:id="rId20"/>
    <p:sldId id="697" r:id="rId21"/>
    <p:sldId id="698" r:id="rId22"/>
    <p:sldId id="699" r:id="rId23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66FF"/>
    <a:srgbClr val="0066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A1056-281A-4908-971C-52EC194347BE}" v="3" dt="2020-04-27T07:49:22.972"/>
    <p1510:client id="{BE846A92-A899-46D7-A106-F3FA2514D88C}" v="70" dt="2020-04-27T07:39:0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modSld modNotesMaster modHandout">
      <pc:chgData name="Saito Shiro" userId="b2a17ba2fd642e30" providerId="LiveId" clId="{5CEA1056-281A-4908-971C-52EC194347BE}" dt="2020-04-27T07:49:22.972" v="2"/>
      <pc:docMkLst>
        <pc:docMk/>
      </pc:docMkLst>
      <pc:sldChg chg="modNotes">
        <pc:chgData name="Saito Shiro" userId="b2a17ba2fd642e30" providerId="LiveId" clId="{5CEA1056-281A-4908-971C-52EC194347BE}" dt="2020-04-27T07:49:22.972" v="2"/>
        <pc:sldMkLst>
          <pc:docMk/>
          <pc:sldMk cId="3755346429" sldId="633"/>
        </pc:sldMkLst>
      </pc:sldChg>
      <pc:sldChg chg="modNotes">
        <pc:chgData name="Saito Shiro" userId="b2a17ba2fd642e30" providerId="LiveId" clId="{5CEA1056-281A-4908-971C-52EC194347BE}" dt="2020-04-27T07:49:22.972" v="2"/>
        <pc:sldMkLst>
          <pc:docMk/>
          <pc:sldMk cId="2652706275" sldId="634"/>
        </pc:sldMkLst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8" y="9165852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6" tIns="47679" rIns="95356" bIns="4767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8"/>
            <a:ext cx="3079380" cy="511369"/>
          </a:xfrm>
          <a:prstGeom prst="rect">
            <a:avLst/>
          </a:prstGeom>
        </p:spPr>
        <p:txBody>
          <a:bodyPr vert="horz" lIns="95356" tIns="47679" rIns="95356" bIns="47679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7" y="8"/>
            <a:ext cx="3080522" cy="511369"/>
          </a:xfrm>
          <a:prstGeom prst="rect">
            <a:avLst/>
          </a:prstGeom>
        </p:spPr>
        <p:txBody>
          <a:bodyPr vert="horz" lIns="95356" tIns="47679" rIns="95356" bIns="47679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2021/1/10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56" tIns="47679" rIns="95356" bIns="4767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4"/>
            <a:ext cx="5683250" cy="4607144"/>
          </a:xfrm>
          <a:prstGeom prst="rect">
            <a:avLst/>
          </a:prstGeom>
        </p:spPr>
        <p:txBody>
          <a:bodyPr vert="horz" lIns="95356" tIns="47679" rIns="95356" bIns="4767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9"/>
            <a:ext cx="3079380" cy="511369"/>
          </a:xfrm>
          <a:prstGeom prst="rect">
            <a:avLst/>
          </a:prstGeom>
        </p:spPr>
        <p:txBody>
          <a:bodyPr vert="horz" lIns="95356" tIns="47679" rIns="95356" bIns="47679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7" y="9720839"/>
            <a:ext cx="3080522" cy="511369"/>
          </a:xfrm>
          <a:prstGeom prst="rect">
            <a:avLst/>
          </a:prstGeom>
        </p:spPr>
        <p:txBody>
          <a:bodyPr vert="horz" lIns="95356" tIns="47679" rIns="95356" bIns="47679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18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19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4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20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28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49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837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22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5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526" y="2367171"/>
            <a:ext cx="5670947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ビンゴマシンを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EC2BFAAB-73E9-4BB8-A892-DDCFCACBB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009648" y="2590800"/>
            <a:ext cx="8001000" cy="175632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K=INKEY()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K=32 GOTO 20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GOTO 200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8724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）スペースキーを押すとくりかえし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69515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 が含まれている画像&#10;&#10;自動的に生成された説明">
            <a:extLst>
              <a:ext uri="{FF2B5EF4-FFF2-40B4-BE49-F238E27FC236}">
                <a16:creationId xmlns:a16="http://schemas.microsoft.com/office/drawing/2014/main" id="{B353090B-B98D-420D-B7BD-7344093A9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16" y="1143000"/>
            <a:ext cx="6349568" cy="485555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038600" y="4876800"/>
            <a:ext cx="5120936" cy="1032769"/>
          </a:xfrm>
          <a:prstGeom prst="wedgeRoundRectCallout">
            <a:avLst>
              <a:gd name="adj1" fmla="val -30980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回表示して止まる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スペースキーを押すとくりかえし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47EDCD-84DD-4B59-B833-884D72C82A85}"/>
              </a:ext>
            </a:extLst>
          </p:cNvPr>
          <p:cNvSpPr txBox="1"/>
          <p:nvPr/>
        </p:nvSpPr>
        <p:spPr>
          <a:xfrm>
            <a:off x="1504949" y="6159412"/>
            <a:ext cx="689610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ESC</a:t>
            </a:r>
            <a:r>
              <a:rPr lang="ja-JP" altLang="en-US" sz="2800" dirty="0"/>
              <a:t>キーを押すと、プログラムが止まります</a:t>
            </a:r>
          </a:p>
        </p:txBody>
      </p:sp>
    </p:spTree>
    <p:extLst>
      <p:ext uri="{BB962C8B-B14F-4D97-AF65-F5344CB8AC3E}">
        <p14:creationId xmlns:p14="http://schemas.microsoft.com/office/powerpoint/2010/main" val="364204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52624" y="2857500"/>
            <a:ext cx="6000752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BEEP 10,2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BEEP 10,30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34671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）音を出す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48409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 が含まれている画像&#10;&#10;自動的に生成された説明">
            <a:extLst>
              <a:ext uri="{FF2B5EF4-FFF2-40B4-BE49-F238E27FC236}">
                <a16:creationId xmlns:a16="http://schemas.microsoft.com/office/drawing/2014/main" id="{B353090B-B98D-420D-B7BD-7344093A9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16" y="1143000"/>
            <a:ext cx="6349568" cy="485555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038600" y="4876800"/>
            <a:ext cx="4362450" cy="1032769"/>
          </a:xfrm>
          <a:prstGeom prst="wedgeRoundRectCallout">
            <a:avLst>
              <a:gd name="adj1" fmla="val -30980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数字が回る時・止まる時に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音が出る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47EDCD-84DD-4B59-B833-884D72C82A85}"/>
              </a:ext>
            </a:extLst>
          </p:cNvPr>
          <p:cNvSpPr txBox="1"/>
          <p:nvPr/>
        </p:nvSpPr>
        <p:spPr>
          <a:xfrm>
            <a:off x="1504949" y="6159412"/>
            <a:ext cx="689610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ESC</a:t>
            </a:r>
            <a:r>
              <a:rPr lang="ja-JP" altLang="en-US" sz="2800" dirty="0"/>
              <a:t>キーを押すと、プログラムが止まります</a:t>
            </a:r>
          </a:p>
        </p:txBody>
      </p:sp>
    </p:spTree>
    <p:extLst>
      <p:ext uri="{BB962C8B-B14F-4D97-AF65-F5344CB8AC3E}">
        <p14:creationId xmlns:p14="http://schemas.microsoft.com/office/powerpoint/2010/main" val="95500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52499" y="2856875"/>
            <a:ext cx="80010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105 IF [R] GOTO 100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[R]=1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7305680" cy="1446550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）一度出た数字は</a:t>
            </a:r>
            <a:br>
              <a:rPr kumimoji="1" lang="en-US" altLang="ja-JP" sz="4400" dirty="0">
                <a:solidFill>
                  <a:srgbClr val="0066FF"/>
                </a:solidFill>
              </a:rPr>
            </a:br>
            <a:r>
              <a:rPr kumimoji="1" lang="ja-JP" altLang="en-US" sz="4400" dirty="0">
                <a:solidFill>
                  <a:srgbClr val="0066FF"/>
                </a:solidFill>
              </a:rPr>
              <a:t>　　そのあと出ないようにする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161367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 が含まれている画像&#10;&#10;自動的に生成された説明">
            <a:extLst>
              <a:ext uri="{FF2B5EF4-FFF2-40B4-BE49-F238E27FC236}">
                <a16:creationId xmlns:a16="http://schemas.microsoft.com/office/drawing/2014/main" id="{B353090B-B98D-420D-B7BD-7344093A9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16" y="1143000"/>
            <a:ext cx="6349568" cy="485555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343400" y="4800600"/>
            <a:ext cx="3152774" cy="1032769"/>
          </a:xfrm>
          <a:prstGeom prst="wedgeRoundRectCallout">
            <a:avLst>
              <a:gd name="adj1" fmla="val -30980"/>
              <a:gd name="adj2" fmla="val -106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一度出た数字は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そのあと出なくなる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47EDCD-84DD-4B59-B833-884D72C82A85}"/>
              </a:ext>
            </a:extLst>
          </p:cNvPr>
          <p:cNvSpPr txBox="1"/>
          <p:nvPr/>
        </p:nvSpPr>
        <p:spPr>
          <a:xfrm>
            <a:off x="1504949" y="6159412"/>
            <a:ext cx="689610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ESC</a:t>
            </a:r>
            <a:r>
              <a:rPr lang="ja-JP" altLang="en-US" sz="2800" dirty="0"/>
              <a:t>キーを押すと、プログラムが止まります</a:t>
            </a:r>
          </a:p>
        </p:txBody>
      </p:sp>
    </p:spTree>
    <p:extLst>
      <p:ext uri="{BB962C8B-B14F-4D97-AF65-F5344CB8AC3E}">
        <p14:creationId xmlns:p14="http://schemas.microsoft.com/office/powerpoint/2010/main" val="41232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42899" y="1552575"/>
            <a:ext cx="9220199" cy="375285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211 IF K!=10 GOTO 200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212 VIDEO 1:CLS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213 FOR N=1 TO 75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215 IF [N] ?DEC$(N+100,2);" "; ELSE ?"-- ";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216 IF N%10=0 ?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219 NEXT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7200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）これまで出た数字を表示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7" y="5727534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6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33497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B04CD8B-72A0-4785-9D0A-C371B2148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87C8BB-215E-4429-8EE7-6BB601A56B66}"/>
              </a:ext>
            </a:extLst>
          </p:cNvPr>
          <p:cNvSpPr txBox="1"/>
          <p:nvPr/>
        </p:nvSpPr>
        <p:spPr>
          <a:xfrm>
            <a:off x="1289176" y="3860469"/>
            <a:ext cx="7327647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数字が止まった時に</a:t>
            </a:r>
            <a:r>
              <a:rPr kumimoji="1" lang="en-US" altLang="ja-JP" sz="3200" dirty="0"/>
              <a:t>Enter</a:t>
            </a:r>
            <a:r>
              <a:rPr kumimoji="1" lang="ja-JP" altLang="en-US" sz="3200" dirty="0"/>
              <a:t>キーを押すと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これまで出た数字が確認できる。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スペースキーを押すと、次の数字が出る。</a:t>
            </a:r>
          </a:p>
        </p:txBody>
      </p:sp>
    </p:spTree>
    <p:extLst>
      <p:ext uri="{BB962C8B-B14F-4D97-AF65-F5344CB8AC3E}">
        <p14:creationId xmlns:p14="http://schemas.microsoft.com/office/powerpoint/2010/main" val="2175917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61892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●ビンゴマシン　完成（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52400" y="1295400"/>
            <a:ext cx="9448800" cy="541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VIDEO 7:CLS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FOR I=1 TO 10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R=RND(75)+1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105 IF [R] GOTO 100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LC 1,1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?R;" ";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BEEP 10,2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WAIT 6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NEXT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BEEP 10,30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67000" y="1371600"/>
            <a:ext cx="13260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変数クリア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44030" y="2351652"/>
            <a:ext cx="17524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10</a:t>
            </a:r>
            <a:r>
              <a:rPr lang="ja-JP" altLang="en-US" sz="2000" dirty="0"/>
              <a:t>回くりかえし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5800" y="4047474"/>
            <a:ext cx="14301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数字を表示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7078033" y="3246653"/>
            <a:ext cx="2113079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これまで出た数字</a:t>
            </a:r>
            <a:endParaRPr lang="en-US" altLang="ja-JP" sz="2000" dirty="0"/>
          </a:p>
          <a:p>
            <a:pPr algn="r"/>
            <a:r>
              <a:rPr lang="ja-JP" altLang="en-US" sz="2000" dirty="0"/>
              <a:t>だったらもどす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5562941" y="1861669"/>
            <a:ext cx="172354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画面拡大表示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5797782" y="2837071"/>
            <a:ext cx="209865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1</a:t>
            </a:r>
            <a:r>
              <a:rPr lang="ja-JP" altLang="en-US" sz="2000" dirty="0"/>
              <a:t>～</a:t>
            </a:r>
            <a:r>
              <a:rPr lang="en-US" altLang="ja-JP" sz="2000" dirty="0"/>
              <a:t>75</a:t>
            </a:r>
            <a:r>
              <a:rPr lang="ja-JP" altLang="en-US" sz="2000" dirty="0"/>
              <a:t>までの乱数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4979929" y="4767631"/>
            <a:ext cx="11641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音を出す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31683D1B-27B3-499D-A069-D4A157888C0E}"/>
              </a:ext>
            </a:extLst>
          </p:cNvPr>
          <p:cNvSpPr/>
          <p:nvPr/>
        </p:nvSpPr>
        <p:spPr bwMode="auto">
          <a:xfrm>
            <a:off x="4114800" y="3830726"/>
            <a:ext cx="228600" cy="741274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4A4FF0-43D6-4D2D-A3DD-961DB9079BA1}"/>
              </a:ext>
            </a:extLst>
          </p:cNvPr>
          <p:cNvSpPr txBox="1"/>
          <p:nvPr/>
        </p:nvSpPr>
        <p:spPr>
          <a:xfrm>
            <a:off x="4035577" y="5257877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8D0408-0FCD-4233-95DE-7D6186CE6509}"/>
              </a:ext>
            </a:extLst>
          </p:cNvPr>
          <p:cNvSpPr txBox="1"/>
          <p:nvPr/>
        </p:nvSpPr>
        <p:spPr>
          <a:xfrm>
            <a:off x="3330002" y="5736615"/>
            <a:ext cx="20810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くりかえしここまで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8D1D612-EC5B-4D61-9ACD-BB9EFA60B333}"/>
              </a:ext>
            </a:extLst>
          </p:cNvPr>
          <p:cNvSpPr txBox="1"/>
          <p:nvPr/>
        </p:nvSpPr>
        <p:spPr>
          <a:xfrm>
            <a:off x="5343170" y="6215353"/>
            <a:ext cx="16770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決定音を出す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61892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●ビンゴマシン　完成（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52400" y="1295400"/>
            <a:ext cx="9448800" cy="541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[R]=1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K=INKEY()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K=32 GOTO 20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211 IF K!=10 GOTO 200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212 VIDEO 1:CLS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213 FOR N=1 TO 75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215 IF [N] ?DEC$(N+100,2);" "; ELSE ?"-- ";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216 IF N%10=0 ?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219 NEXT</a:t>
            </a:r>
          </a:p>
          <a:p>
            <a:pPr eaLnBrk="0" latinLnBrk="1" hangingPunct="0">
              <a:lnSpc>
                <a:spcPts val="38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GOTO 200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97801" y="1387968"/>
            <a:ext cx="30315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出た数字のフラグを立てる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38145" y="2119713"/>
            <a:ext cx="1992853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スペースキーが</a:t>
            </a:r>
            <a:endParaRPr lang="en-US" altLang="ja-JP" sz="2000" dirty="0"/>
          </a:p>
          <a:p>
            <a:pPr algn="r"/>
            <a:r>
              <a:rPr lang="ja-JP" altLang="en-US" sz="2000" dirty="0"/>
              <a:t>押されたらもどる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56962" y="3808250"/>
            <a:ext cx="262764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数字</a:t>
            </a:r>
            <a:r>
              <a:rPr lang="en-US" altLang="ja-JP" sz="2000" dirty="0"/>
              <a:t>1</a:t>
            </a:r>
            <a:r>
              <a:rPr lang="ja-JP" altLang="en-US" sz="2000" dirty="0"/>
              <a:t>～</a:t>
            </a:r>
            <a:r>
              <a:rPr lang="en-US" altLang="ja-JP" sz="2000" dirty="0"/>
              <a:t>75</a:t>
            </a:r>
            <a:r>
              <a:rPr lang="ja-JP" altLang="en-US" sz="2000" dirty="0"/>
              <a:t>をくりかえし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5791200" y="3320659"/>
            <a:ext cx="290015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画面表示を通常サイズに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4919954" y="1868628"/>
            <a:ext cx="201209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キー入力チェック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7794525" y="2830490"/>
            <a:ext cx="21114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Enter</a:t>
            </a:r>
            <a:r>
              <a:rPr lang="ja-JP" altLang="en-US" sz="2000" dirty="0"/>
              <a:t>キーチェック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6324600" y="4673357"/>
            <a:ext cx="3163046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出た数字を</a:t>
            </a:r>
            <a:r>
              <a:rPr lang="en-US" altLang="ja-JP" sz="2000" dirty="0"/>
              <a:t>2</a:t>
            </a:r>
            <a:r>
              <a:rPr lang="ja-JP" altLang="en-US" sz="2000" dirty="0"/>
              <a:t>けたで表示</a:t>
            </a:r>
            <a:endParaRPr lang="en-US" altLang="ja-JP" sz="2000" dirty="0"/>
          </a:p>
          <a:p>
            <a:pPr algn="r"/>
            <a:r>
              <a:rPr lang="ja-JP" altLang="en-US" sz="2000" dirty="0"/>
              <a:t>出ていなければ「－－」表示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4A4FF0-43D6-4D2D-A3DD-961DB9079BA1}"/>
              </a:ext>
            </a:extLst>
          </p:cNvPr>
          <p:cNvSpPr txBox="1"/>
          <p:nvPr/>
        </p:nvSpPr>
        <p:spPr>
          <a:xfrm>
            <a:off x="5638800" y="5343340"/>
            <a:ext cx="24208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10</a:t>
            </a:r>
            <a:r>
              <a:rPr lang="ja-JP" altLang="en-US" sz="2000" dirty="0"/>
              <a:t>個表示ごとに改行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8D0408-0FCD-4233-95DE-7D6186CE6509}"/>
              </a:ext>
            </a:extLst>
          </p:cNvPr>
          <p:cNvSpPr txBox="1"/>
          <p:nvPr/>
        </p:nvSpPr>
        <p:spPr>
          <a:xfrm>
            <a:off x="3330002" y="5736615"/>
            <a:ext cx="20810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くりかえしここまで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8D1D612-EC5B-4D61-9ACD-BB9EFA60B333}"/>
              </a:ext>
            </a:extLst>
          </p:cNvPr>
          <p:cNvSpPr txBox="1"/>
          <p:nvPr/>
        </p:nvSpPr>
        <p:spPr>
          <a:xfrm>
            <a:off x="4648200" y="6217275"/>
            <a:ext cx="290816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キー入力チェックにもどる</a:t>
            </a:r>
          </a:p>
        </p:txBody>
      </p:sp>
    </p:spTree>
    <p:extLst>
      <p:ext uri="{BB962C8B-B14F-4D97-AF65-F5344CB8AC3E}">
        <p14:creationId xmlns:p14="http://schemas.microsoft.com/office/powerpoint/2010/main" val="7571021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4BE8C263-C406-4EE6-8565-B4D304E40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7200"/>
            <a:ext cx="6628876" cy="502187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869480" y="5691426"/>
            <a:ext cx="6167073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1</a:t>
            </a:r>
            <a:r>
              <a:rPr lang="ja-JP" altLang="en-US" sz="2800" dirty="0"/>
              <a:t>～</a:t>
            </a:r>
            <a:r>
              <a:rPr lang="en-US" altLang="ja-JP" sz="2800" dirty="0"/>
              <a:t>75</a:t>
            </a:r>
            <a:r>
              <a:rPr lang="ja-JP" altLang="en-US" sz="2800" dirty="0"/>
              <a:t>までの数字をランダムに表示する</a:t>
            </a:r>
            <a:endParaRPr lang="en-US" altLang="ja-JP" sz="2800" dirty="0"/>
          </a:p>
          <a:p>
            <a:pPr algn="ctr"/>
            <a:r>
              <a:rPr lang="ja-JP" altLang="en-US" sz="2800" dirty="0"/>
              <a:t>ビンゴマシンを作ろう</a:t>
            </a:r>
          </a:p>
        </p:txBody>
      </p:sp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カレンダー&#10;&#10;自動的に生成された説明">
            <a:extLst>
              <a:ext uri="{FF2B5EF4-FFF2-40B4-BE49-F238E27FC236}">
                <a16:creationId xmlns:a16="http://schemas.microsoft.com/office/drawing/2014/main" id="{BF173729-78CB-478F-A3A5-123FC633CA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5" b="8198"/>
          <a:stretch/>
        </p:blipFill>
        <p:spPr>
          <a:xfrm>
            <a:off x="1333952" y="1068401"/>
            <a:ext cx="7238095" cy="548640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4" y="340929"/>
            <a:ext cx="684630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●ビンゴカードのプログラム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D7DE99-2287-4514-9638-82B78F8D9CCE}"/>
              </a:ext>
            </a:extLst>
          </p:cNvPr>
          <p:cNvSpPr txBox="1"/>
          <p:nvPr/>
        </p:nvSpPr>
        <p:spPr>
          <a:xfrm>
            <a:off x="2233345" y="5181600"/>
            <a:ext cx="5439310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/>
              <a:t>25</a:t>
            </a:r>
            <a:r>
              <a:rPr kumimoji="1" lang="ja-JP" altLang="en-US" sz="3200" dirty="0"/>
              <a:t>個の数字を表示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矢印キーでカーソルを移動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スペースキーを押すと穴が開く</a:t>
            </a:r>
          </a:p>
        </p:txBody>
      </p:sp>
    </p:spTree>
    <p:extLst>
      <p:ext uri="{BB962C8B-B14F-4D97-AF65-F5344CB8AC3E}">
        <p14:creationId xmlns:p14="http://schemas.microsoft.com/office/powerpoint/2010/main" val="251327152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1584" y="249471"/>
            <a:ext cx="46652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●ビンゴカード（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143000"/>
            <a:ext cx="9906000" cy="5715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CLV:VIDEO 3:CLS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A=#700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N=1 TO 75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POKE A+N,0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NEXT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?"PUSH ANY KEY"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IF !INKEY() CONT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SRND TICK():CLS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FOR X=0 TO 4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FOR Y=0 TO 4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LC X*3,Y*2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IF X=2 &amp;&amp; Y=2 ?CHR$(255,255):GOTO @NPASS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N=X*15+RND(15)+1:IF PEEK(A+N) CONT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POKE A+N,1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Z=X+Y*5:[Z]=N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5474" y="1164206"/>
            <a:ext cx="37489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変数・画面クリア、</a:t>
            </a:r>
            <a:r>
              <a:rPr lang="en-US" altLang="ja-JP" sz="2000" dirty="0"/>
              <a:t>2</a:t>
            </a:r>
            <a:r>
              <a:rPr lang="ja-JP" altLang="en-US" sz="2000" dirty="0"/>
              <a:t>倍サイズ表示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57800" y="3152006"/>
            <a:ext cx="4572000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キー入力を待って乱数を初期化</a:t>
            </a:r>
            <a:endParaRPr lang="en-US" altLang="ja-JP" sz="2000" dirty="0"/>
          </a:p>
          <a:p>
            <a:pPr algn="r"/>
            <a:r>
              <a:rPr lang="ja-JP" altLang="en-US" sz="2000" dirty="0"/>
              <a:t>（毎回同じ数字のカードにならないように）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5800" y="4228526"/>
            <a:ext cx="27823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横・縦</a:t>
            </a:r>
            <a:r>
              <a:rPr lang="en-US" altLang="ja-JP" sz="2000" dirty="0"/>
              <a:t>5</a:t>
            </a:r>
            <a:r>
              <a:rPr lang="ja-JP" altLang="en-US" sz="2000" dirty="0"/>
              <a:t>回ずつくりかえし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4663497" y="1868087"/>
            <a:ext cx="2268570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出た数字チェック用</a:t>
            </a:r>
            <a:endParaRPr lang="en-US" altLang="ja-JP" sz="2000" dirty="0"/>
          </a:p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1772197" y="5458638"/>
            <a:ext cx="330411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中央はあらかじめ穴を開ける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31683D1B-27B3-499D-A069-D4A157888C0E}"/>
              </a:ext>
            </a:extLst>
          </p:cNvPr>
          <p:cNvSpPr/>
          <p:nvPr/>
        </p:nvSpPr>
        <p:spPr bwMode="auto">
          <a:xfrm>
            <a:off x="4228760" y="1575606"/>
            <a:ext cx="267040" cy="1234919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4A4FF0-43D6-4D2D-A3DD-961DB9079BA1}"/>
              </a:ext>
            </a:extLst>
          </p:cNvPr>
          <p:cNvSpPr txBox="1"/>
          <p:nvPr/>
        </p:nvSpPr>
        <p:spPr>
          <a:xfrm>
            <a:off x="3733800" y="6165041"/>
            <a:ext cx="30171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出た数字にフラグを立てる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8D0408-0FCD-4233-95DE-7D6186CE6509}"/>
              </a:ext>
            </a:extLst>
          </p:cNvPr>
          <p:cNvSpPr txBox="1"/>
          <p:nvPr/>
        </p:nvSpPr>
        <p:spPr>
          <a:xfrm>
            <a:off x="7652060" y="6142346"/>
            <a:ext cx="217399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乱数で数字を決定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8D1D612-EC5B-4D61-9ACD-BB9EFA60B333}"/>
              </a:ext>
            </a:extLst>
          </p:cNvPr>
          <p:cNvSpPr txBox="1"/>
          <p:nvPr/>
        </p:nvSpPr>
        <p:spPr>
          <a:xfrm>
            <a:off x="3882674" y="4752235"/>
            <a:ext cx="161935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カーソル移動</a:t>
            </a:r>
          </a:p>
        </p:txBody>
      </p:sp>
      <p:sp>
        <p:nvSpPr>
          <p:cNvPr id="17" name="右中かっこ 16">
            <a:extLst>
              <a:ext uri="{FF2B5EF4-FFF2-40B4-BE49-F238E27FC236}">
                <a16:creationId xmlns:a16="http://schemas.microsoft.com/office/drawing/2014/main" id="{AD148064-62D8-4C8F-BEC4-D9F391297642}"/>
              </a:ext>
            </a:extLst>
          </p:cNvPr>
          <p:cNvSpPr/>
          <p:nvPr/>
        </p:nvSpPr>
        <p:spPr bwMode="auto">
          <a:xfrm>
            <a:off x="4953000" y="3000231"/>
            <a:ext cx="246615" cy="919104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B522C1-D198-47C2-B8A5-2BF9AA912EEF}"/>
              </a:ext>
            </a:extLst>
          </p:cNvPr>
          <p:cNvSpPr txBox="1"/>
          <p:nvPr/>
        </p:nvSpPr>
        <p:spPr>
          <a:xfrm>
            <a:off x="4547673" y="6532439"/>
            <a:ext cx="348364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配列変数に数字をバックアップ</a:t>
            </a:r>
          </a:p>
        </p:txBody>
      </p:sp>
      <p:sp>
        <p:nvSpPr>
          <p:cNvPr id="22" name="右中かっこ 21">
            <a:extLst>
              <a:ext uri="{FF2B5EF4-FFF2-40B4-BE49-F238E27FC236}">
                <a16:creationId xmlns:a16="http://schemas.microsoft.com/office/drawing/2014/main" id="{3EA60A86-EFD0-4413-B01E-32A49E95BFB6}"/>
              </a:ext>
            </a:extLst>
          </p:cNvPr>
          <p:cNvSpPr/>
          <p:nvPr/>
        </p:nvSpPr>
        <p:spPr bwMode="auto">
          <a:xfrm>
            <a:off x="4152560" y="4047907"/>
            <a:ext cx="267040" cy="644707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85827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1584" y="249471"/>
            <a:ext cx="4665216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●ビンゴカード（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143000"/>
            <a:ext cx="9906000" cy="5791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?DEC$(N+100,2)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@NPASS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NEXT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NEXT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X=0:Y=0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@LOOP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LC X*3,Y*2,1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K=INKEY()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X=X-(K=28)*(X&gt;0)+(K=29)*(X&lt;4)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Y=Y-(K=30)*(Y&gt;0)+(K=31)*(Y&lt;4)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260 IF K!=32 GOTO @LOOP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270 BEEP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280 Z=X+Y*5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290 IF SCR(X*3,Y*2)=255 ?DEC$([Z]+100,2) ELSE ?CHR$(255,255)</a:t>
            </a:r>
          </a:p>
          <a:p>
            <a:pPr eaLnBrk="0" latinLnBrk="1" hangingPunct="0">
              <a:lnSpc>
                <a:spcPts val="28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GOTO @LOOP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56154" y="1189873"/>
            <a:ext cx="23086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2</a:t>
            </a:r>
            <a:r>
              <a:rPr lang="ja-JP" altLang="en-US" sz="2000" dirty="0"/>
              <a:t>けたの数字を表示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33981" y="2938876"/>
            <a:ext cx="15311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メインループ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2687" y="3662737"/>
            <a:ext cx="215155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キー入力読み取り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7924800" y="3304913"/>
            <a:ext cx="1839029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矢印キーで</a:t>
            </a:r>
            <a:endParaRPr lang="en-US" altLang="ja-JP" sz="2000" dirty="0"/>
          </a:p>
          <a:p>
            <a:pPr algn="r"/>
            <a:r>
              <a:rPr lang="ja-JP" altLang="en-US" sz="2000" dirty="0"/>
              <a:t>カーソルを移動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3018142" y="2599752"/>
            <a:ext cx="25939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カーソル位置を左上に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E06645-235B-4AD1-9FAF-ECFD04870AA1}"/>
              </a:ext>
            </a:extLst>
          </p:cNvPr>
          <p:cNvSpPr txBox="1"/>
          <p:nvPr/>
        </p:nvSpPr>
        <p:spPr>
          <a:xfrm>
            <a:off x="4310608" y="3304913"/>
            <a:ext cx="213231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カーソル点滅表示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9EAB12-D315-4F16-A771-A73D512C7890}"/>
              </a:ext>
            </a:extLst>
          </p:cNvPr>
          <p:cNvSpPr txBox="1"/>
          <p:nvPr/>
        </p:nvSpPr>
        <p:spPr>
          <a:xfrm>
            <a:off x="6017899" y="4750632"/>
            <a:ext cx="2826415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スペースキーが押されて</a:t>
            </a:r>
            <a:endParaRPr lang="en-US" altLang="ja-JP" sz="2000" dirty="0"/>
          </a:p>
          <a:p>
            <a:pPr algn="r"/>
            <a:r>
              <a:rPr lang="ja-JP" altLang="en-US" sz="2000" dirty="0"/>
              <a:t>いなかったらループ続行</a:t>
            </a:r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31683D1B-27B3-499D-A069-D4A157888C0E}"/>
              </a:ext>
            </a:extLst>
          </p:cNvPr>
          <p:cNvSpPr/>
          <p:nvPr/>
        </p:nvSpPr>
        <p:spPr bwMode="auto">
          <a:xfrm>
            <a:off x="8458200" y="4038600"/>
            <a:ext cx="228600" cy="615553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4A4FF0-43D6-4D2D-A3DD-961DB9079BA1}"/>
              </a:ext>
            </a:extLst>
          </p:cNvPr>
          <p:cNvSpPr txBox="1"/>
          <p:nvPr/>
        </p:nvSpPr>
        <p:spPr>
          <a:xfrm>
            <a:off x="5790969" y="6172200"/>
            <a:ext cx="2781531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穴だったら数字にもどす</a:t>
            </a:r>
            <a:endParaRPr lang="en-US" altLang="ja-JP" sz="2000" dirty="0"/>
          </a:p>
          <a:p>
            <a:pPr algn="r"/>
            <a:r>
              <a:rPr lang="ja-JP" altLang="en-US" sz="2000" dirty="0"/>
              <a:t>数字だったら穴を開ける</a:t>
            </a:r>
            <a:endParaRPr lang="en-US" altLang="ja-JP" sz="2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8D0408-0FCD-4233-95DE-7D6186CE6509}"/>
              </a:ext>
            </a:extLst>
          </p:cNvPr>
          <p:cNvSpPr txBox="1"/>
          <p:nvPr/>
        </p:nvSpPr>
        <p:spPr>
          <a:xfrm>
            <a:off x="2657807" y="2070068"/>
            <a:ext cx="20810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くりかえしここまで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8D1D612-EC5B-4D61-9ACD-BB9EFA60B333}"/>
              </a:ext>
            </a:extLst>
          </p:cNvPr>
          <p:cNvSpPr txBox="1"/>
          <p:nvPr/>
        </p:nvSpPr>
        <p:spPr>
          <a:xfrm>
            <a:off x="2257633" y="5094952"/>
            <a:ext cx="16770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決定音を出す</a:t>
            </a:r>
          </a:p>
        </p:txBody>
      </p:sp>
      <p:sp>
        <p:nvSpPr>
          <p:cNvPr id="17" name="右中かっこ 16">
            <a:extLst>
              <a:ext uri="{FF2B5EF4-FFF2-40B4-BE49-F238E27FC236}">
                <a16:creationId xmlns:a16="http://schemas.microsoft.com/office/drawing/2014/main" id="{AAA031F6-C7BA-4DF1-9158-A7B87782E825}"/>
              </a:ext>
            </a:extLst>
          </p:cNvPr>
          <p:cNvSpPr/>
          <p:nvPr/>
        </p:nvSpPr>
        <p:spPr bwMode="auto">
          <a:xfrm>
            <a:off x="2257633" y="1927709"/>
            <a:ext cx="228600" cy="596445"/>
          </a:xfrm>
          <a:prstGeom prst="rightBrac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8A883E5-A273-4576-B4A9-042AD3A29327}"/>
              </a:ext>
            </a:extLst>
          </p:cNvPr>
          <p:cNvSpPr txBox="1"/>
          <p:nvPr/>
        </p:nvSpPr>
        <p:spPr>
          <a:xfrm>
            <a:off x="3698316" y="6514452"/>
            <a:ext cx="142699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ループ続行</a:t>
            </a:r>
          </a:p>
        </p:txBody>
      </p:sp>
    </p:spTree>
    <p:extLst>
      <p:ext uri="{BB962C8B-B14F-4D97-AF65-F5344CB8AC3E}">
        <p14:creationId xmlns:p14="http://schemas.microsoft.com/office/powerpoint/2010/main" val="31384179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5" name="図 4" descr="グラフィカル ユーザー インターフェイス, アプリケーション, QR コード&#10;&#10;自動的に生成された説明">
            <a:extLst>
              <a:ext uri="{FF2B5EF4-FFF2-40B4-BE49-F238E27FC236}">
                <a16:creationId xmlns:a16="http://schemas.microsoft.com/office/drawing/2014/main" id="{75D36F25-EA39-44CF-ABF1-23D037B42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40" y="381001"/>
            <a:ext cx="5559522" cy="50695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43100" y="2743200"/>
            <a:ext cx="6019800" cy="12573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VIDEO 7:CLS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6362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）画面表示を大きくする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 が含まれている画像&#10;&#10;自動的に生成された説明">
            <a:extLst>
              <a:ext uri="{FF2B5EF4-FFF2-40B4-BE49-F238E27FC236}">
                <a16:creationId xmlns:a16="http://schemas.microsoft.com/office/drawing/2014/main" id="{D066F6C2-BABF-47A8-8B4A-C765F4FA2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39" y="1295400"/>
            <a:ext cx="5945121" cy="454626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410200" y="2057400"/>
            <a:ext cx="2190752" cy="990600"/>
          </a:xfrm>
          <a:prstGeom prst="wedgeRoundRectCallout">
            <a:avLst>
              <a:gd name="adj1" fmla="val -75807"/>
              <a:gd name="adj2" fmla="val -376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表示文字が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大きくなる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CF82D0-2317-4657-A95B-5F911A611C59}"/>
              </a:ext>
            </a:extLst>
          </p:cNvPr>
          <p:cNvSpPr txBox="1"/>
          <p:nvPr/>
        </p:nvSpPr>
        <p:spPr>
          <a:xfrm>
            <a:off x="1714499" y="6114408"/>
            <a:ext cx="64770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F8</a:t>
            </a:r>
            <a:r>
              <a:rPr lang="ja-JP" altLang="en-US" sz="2800" dirty="0"/>
              <a:t>キーを押すと、元の大きさにもどります</a:t>
            </a: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743074" y="2552699"/>
            <a:ext cx="6419852" cy="17526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R=RND(75)+1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LC 1,1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?R;" ";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65913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）ランダムに数字を表示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3571" y="5296269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84BB047C-8595-4226-B748-489CF7808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6044767" cy="462246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071151" y="3759034"/>
            <a:ext cx="5105400" cy="1066800"/>
          </a:xfrm>
          <a:prstGeom prst="wedgeRoundRectCallout">
            <a:avLst>
              <a:gd name="adj1" fmla="val -36091"/>
              <a:gd name="adj2" fmla="val -11687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大きい数字が表示される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（実行するたびに数字が変わる）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766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562100" y="2743200"/>
            <a:ext cx="6781800" cy="1676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FOR I=1 TO 10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WAIT 6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NEXT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9600" y="453550"/>
            <a:ext cx="47244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10</a:t>
            </a:r>
            <a:r>
              <a:rPr kumimoji="1" lang="ja-JP" altLang="en-US" sz="4400" dirty="0">
                <a:solidFill>
                  <a:srgbClr val="0066FF"/>
                </a:solidFill>
              </a:rPr>
              <a:t>回くりかえす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594053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QR コード が含まれている画像&#10;&#10;自動的に生成された説明">
            <a:extLst>
              <a:ext uri="{FF2B5EF4-FFF2-40B4-BE49-F238E27FC236}">
                <a16:creationId xmlns:a16="http://schemas.microsoft.com/office/drawing/2014/main" id="{B353090B-B98D-420D-B7BD-7344093A9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185169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937464" y="5257800"/>
            <a:ext cx="4343400" cy="533400"/>
          </a:xfrm>
          <a:prstGeom prst="wedgeRoundRectCallout">
            <a:avLst>
              <a:gd name="adj1" fmla="val -33580"/>
              <a:gd name="adj2" fmla="val -1551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回表示して止まる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43043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10554</TotalTime>
  <Words>1038</Words>
  <Application>Microsoft Office PowerPoint</Application>
  <PresentationFormat>A4 210 x 297 mm</PresentationFormat>
  <Paragraphs>182</Paragraphs>
  <Slides>22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2069</cp:revision>
  <cp:lastPrinted>2021-01-10T06:10:45Z</cp:lastPrinted>
  <dcterms:created xsi:type="dcterms:W3CDTF">1601-01-01T00:00:00Z</dcterms:created>
  <dcterms:modified xsi:type="dcterms:W3CDTF">2021-01-10T06:11:51Z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