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629" r:id="rId2"/>
    <p:sldId id="597" r:id="rId3"/>
    <p:sldId id="623" r:id="rId4"/>
    <p:sldId id="616" r:id="rId5"/>
    <p:sldId id="624" r:id="rId6"/>
    <p:sldId id="628" r:id="rId7"/>
    <p:sldId id="607" r:id="rId8"/>
    <p:sldId id="618" r:id="rId9"/>
    <p:sldId id="619" r:id="rId10"/>
    <p:sldId id="620" r:id="rId11"/>
    <p:sldId id="621" r:id="rId12"/>
    <p:sldId id="622" r:id="rId13"/>
    <p:sldId id="625" r:id="rId14"/>
    <p:sldId id="632" r:id="rId15"/>
    <p:sldId id="631" r:id="rId16"/>
    <p:sldId id="626" r:id="rId17"/>
    <p:sldId id="627" r:id="rId18"/>
  </p:sldIdLst>
  <p:sldSz cx="9906000" cy="6858000" type="A4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66FF"/>
    <a:srgbClr val="006600"/>
    <a:srgbClr val="3366FF"/>
    <a:srgbClr val="33CCFF"/>
    <a:srgbClr val="CCCC00"/>
    <a:srgbClr val="FF9933"/>
    <a:srgbClr val="FF7C80"/>
    <a:srgbClr val="FF99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653" autoAdjust="0"/>
  </p:normalViewPr>
  <p:slideViewPr>
    <p:cSldViewPr>
      <p:cViewPr varScale="1">
        <p:scale>
          <a:sx n="98" d="100"/>
          <a:sy n="98" d="100"/>
        </p:scale>
        <p:origin x="360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>
      <p:cViewPr varScale="1">
        <p:scale>
          <a:sx n="83" d="100"/>
          <a:sy n="83" d="100"/>
        </p:scale>
        <p:origin x="1138" y="62"/>
      </p:cViewPr>
      <p:guideLst>
        <p:guide orient="horz" pos="3222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14035" y="9165846"/>
            <a:ext cx="3078457" cy="51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64" tIns="47682" rIns="95364" bIns="4768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E24E8F7-B059-42DF-967A-01D0DE1FEF2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7001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0" y="2"/>
            <a:ext cx="3077315" cy="511369"/>
          </a:xfrm>
          <a:prstGeom prst="rect">
            <a:avLst/>
          </a:prstGeom>
        </p:spPr>
        <p:txBody>
          <a:bodyPr vert="horz" lIns="95364" tIns="47682" rIns="95364" bIns="47682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19706" y="2"/>
            <a:ext cx="3078457" cy="511369"/>
          </a:xfrm>
          <a:prstGeom prst="rect">
            <a:avLst/>
          </a:prstGeom>
        </p:spPr>
        <p:txBody>
          <a:bodyPr vert="horz" lIns="95364" tIns="47682" rIns="95364" bIns="47682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E076350C-AF9E-4DCA-B463-A920DCF9D543}" type="datetimeFigureOut">
              <a:rPr lang="ja-JP" altLang="en-US"/>
              <a:pPr>
                <a:defRPr/>
              </a:pPr>
              <a:t>2020/1/7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64" tIns="47682" rIns="95364" bIns="47682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10501" y="4860423"/>
            <a:ext cx="5679440" cy="4607144"/>
          </a:xfrm>
          <a:prstGeom prst="rect">
            <a:avLst/>
          </a:prstGeom>
        </p:spPr>
        <p:txBody>
          <a:bodyPr vert="horz" lIns="95364" tIns="47682" rIns="95364" bIns="47682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0" y="9720833"/>
            <a:ext cx="3077315" cy="511369"/>
          </a:xfrm>
          <a:prstGeom prst="rect">
            <a:avLst/>
          </a:prstGeom>
        </p:spPr>
        <p:txBody>
          <a:bodyPr vert="horz" lIns="95364" tIns="47682" rIns="95364" bIns="47682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19706" y="9720833"/>
            <a:ext cx="3078457" cy="511369"/>
          </a:xfrm>
          <a:prstGeom prst="rect">
            <a:avLst/>
          </a:prstGeom>
        </p:spPr>
        <p:txBody>
          <a:bodyPr vert="horz" lIns="95364" tIns="47682" rIns="95364" bIns="47682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302EBF6-BE64-4BD6-A60E-3F0FD5CFCA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9743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94050" y="531813"/>
            <a:ext cx="3846513" cy="26622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645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4C7EB3-C9D1-48CD-B7A1-7B8B78737523}" type="slidenum">
              <a:rPr lang="ja-JP" altLang="en-US" smtClean="0">
                <a:latin typeface="Arial" pitchFamily="34" charset="0"/>
              </a:rPr>
              <a:pPr/>
              <a:t>1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59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10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35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11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91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12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69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13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54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14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08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15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23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16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15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17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5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2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8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3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76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4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61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5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34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6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7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8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8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11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9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71475" indent="0" algn="ctr">
              <a:buNone/>
              <a:defRPr/>
            </a:lvl2pPr>
            <a:lvl3pPr marL="742950" indent="0" algn="ctr">
              <a:buNone/>
              <a:defRPr/>
            </a:lvl3pPr>
            <a:lvl4pPr marL="1114425" indent="0" algn="ctr">
              <a:buNone/>
              <a:defRPr/>
            </a:lvl4pPr>
            <a:lvl5pPr marL="1485900" indent="0" algn="ctr">
              <a:buNone/>
              <a:defRPr/>
            </a:lvl5pPr>
            <a:lvl6pPr marL="1857375" indent="0" algn="ctr">
              <a:buNone/>
              <a:defRPr/>
            </a:lvl6pPr>
            <a:lvl7pPr marL="2228850" indent="0" algn="ctr">
              <a:buNone/>
              <a:defRPr/>
            </a:lvl7pPr>
            <a:lvl8pPr marL="2600325" indent="0" algn="ctr">
              <a:buNone/>
              <a:defRPr/>
            </a:lvl8pPr>
            <a:lvl9pPr marL="29718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1DB07-024E-4D20-9EBE-4C462AD260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4BFC-ED53-4BDF-9C06-BA268FD221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F7AD7-5FA5-4BBE-863D-1AC7500AF0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CDCE9-69CF-4DB3-B4B0-9EC88C75D8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95300" y="274642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104A-1D32-41C9-961B-F0E5AF24DE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DEFB4-BA7B-43FF-80E2-5424AC35D7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25"/>
            </a:lvl1pPr>
            <a:lvl2pPr marL="371475" indent="0">
              <a:buNone/>
              <a:defRPr sz="1463"/>
            </a:lvl2pPr>
            <a:lvl3pPr marL="742950" indent="0">
              <a:buNone/>
              <a:defRPr sz="1300"/>
            </a:lvl3pPr>
            <a:lvl4pPr marL="1114425" indent="0">
              <a:buNone/>
              <a:defRPr sz="1138"/>
            </a:lvl4pPr>
            <a:lvl5pPr marL="1485900" indent="0">
              <a:buNone/>
              <a:defRPr sz="1138"/>
            </a:lvl5pPr>
            <a:lvl6pPr marL="1857375" indent="0">
              <a:buNone/>
              <a:defRPr sz="1138"/>
            </a:lvl6pPr>
            <a:lvl7pPr marL="2228850" indent="0">
              <a:buNone/>
              <a:defRPr sz="1138"/>
            </a:lvl7pPr>
            <a:lvl8pPr marL="2600325" indent="0">
              <a:buNone/>
              <a:defRPr sz="1138"/>
            </a:lvl8pPr>
            <a:lvl9pPr marL="2971800" indent="0">
              <a:buNone/>
              <a:defRPr sz="1138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43ED9-6C66-4E1F-A0E2-A26158A8AD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C377-E9B2-4B59-A7E6-F041942831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241B-4F7F-42B1-9636-AE8671CF6A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ADB01-7BE0-4536-A304-E6569F7828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842B-BC36-41A6-9A66-642BF7B494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4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230D-AD5E-4A84-9E4D-BEB38B9FC5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2BA32-DE1F-4BD5-959B-6505F9E90C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38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59DCB24-9697-4F0E-91FD-74E638334B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71475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742950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114425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485900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78606" indent="-278606" algn="l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rtl="0" eaLnBrk="0" fontAlgn="base" hangingPunct="0">
        <a:spcBef>
          <a:spcPct val="20000"/>
        </a:spcBef>
        <a:spcAft>
          <a:spcPct val="0"/>
        </a:spcAft>
        <a:buChar char="–"/>
        <a:defRPr kumimoji="1" sz="2275">
          <a:solidFill>
            <a:schemeClr val="tx1"/>
          </a:solidFill>
          <a:latin typeface="+mn-lt"/>
          <a:ea typeface="+mn-ea"/>
        </a:defRPr>
      </a:lvl2pPr>
      <a:lvl3pPr marL="928688" indent="-185738" algn="l" rtl="0" eaLnBrk="0" fontAlgn="base" hangingPunct="0">
        <a:spcBef>
          <a:spcPct val="20000"/>
        </a:spcBef>
        <a:spcAft>
          <a:spcPct val="0"/>
        </a:spcAft>
        <a:buChar char="•"/>
        <a:defRPr kumimoji="1" sz="1950">
          <a:solidFill>
            <a:schemeClr val="tx1"/>
          </a:solidFill>
          <a:latin typeface="+mn-lt"/>
          <a:ea typeface="+mn-ea"/>
        </a:defRPr>
      </a:lvl3pPr>
      <a:lvl4pPr marL="1300163" indent="-185738" algn="l" rtl="0" eaLnBrk="0" fontAlgn="base" hangingPunct="0">
        <a:spcBef>
          <a:spcPct val="20000"/>
        </a:spcBef>
        <a:spcAft>
          <a:spcPct val="0"/>
        </a:spcAft>
        <a:buChar char="–"/>
        <a:defRPr kumimoji="1" sz="1625">
          <a:solidFill>
            <a:schemeClr val="tx1"/>
          </a:solidFill>
          <a:latin typeface="+mn-lt"/>
          <a:ea typeface="+mn-ea"/>
        </a:defRPr>
      </a:lvl4pPr>
      <a:lvl5pPr marL="1671638" indent="-185738" algn="l" rtl="0" eaLnBrk="0" fontAlgn="base" hangingPunct="0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5pPr>
      <a:lvl6pPr marL="2043113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6pPr>
      <a:lvl7pPr marL="2414588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7pPr>
      <a:lvl8pPr marL="2786063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8pPr>
      <a:lvl9pPr marL="3157538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609600"/>
            <a:ext cx="8391525" cy="762000"/>
          </a:xfrm>
          <a:noFill/>
          <a:ln w="50800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4800" b="1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33CCFF"/>
                </a:solidFill>
              </a:rPr>
              <a:t>IchigoJam</a:t>
            </a:r>
            <a:r>
              <a:rPr lang="ja-JP" altLang="en-US" sz="48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33CCFF"/>
                </a:solidFill>
              </a:rPr>
              <a:t>（イチゴジャム）入門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12267" y="5715000"/>
            <a:ext cx="5572125" cy="433388"/>
          </a:xfrm>
          <a:noFill/>
          <a:ln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lnSpc>
                <a:spcPts val="3088"/>
              </a:lnSpc>
            </a:pPr>
            <a:r>
              <a:rPr lang="ja-JP" alt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上田市マルチメディア情報センター</a:t>
            </a:r>
            <a:endParaRPr lang="en-US" altLang="ja-JP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1752600"/>
            <a:ext cx="633905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754858" y="3134380"/>
            <a:ext cx="2209800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RUN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21858" y="3134380"/>
            <a:ext cx="5874542" cy="52322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プログラムを実行→今度はどうか</a:t>
            </a:r>
            <a:r>
              <a:rPr lang="ja-JP" altLang="en-US" sz="2800" dirty="0" err="1">
                <a:solidFill>
                  <a:schemeClr val="tx1"/>
                </a:solidFill>
              </a:rPr>
              <a:t>な</a:t>
            </a:r>
            <a:r>
              <a:rPr lang="ja-JP" altLang="en-US" sz="2800" dirty="0">
                <a:solidFill>
                  <a:schemeClr val="tx1"/>
                </a:solidFill>
              </a:rPr>
              <a:t>？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728149" y="1333289"/>
            <a:ext cx="4038600" cy="50281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15 WAIT30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51004" y="304396"/>
            <a:ext cx="7907196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3366FF"/>
                </a:solidFill>
              </a:rPr>
              <a:t>★時間待ちを入れてゆっくり</a:t>
            </a:r>
            <a:r>
              <a:rPr lang="ja-JP" altLang="en-US" sz="4000" dirty="0" err="1">
                <a:solidFill>
                  <a:srgbClr val="3366FF"/>
                </a:solidFill>
              </a:rPr>
              <a:t>に</a:t>
            </a:r>
            <a:r>
              <a:rPr lang="ja-JP" altLang="en-US" sz="4000" dirty="0">
                <a:solidFill>
                  <a:srgbClr val="3366FF"/>
                </a:solidFill>
              </a:rPr>
              <a:t>する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029200" y="1333289"/>
            <a:ext cx="3581400" cy="138499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10</a:t>
            </a:r>
            <a:r>
              <a:rPr lang="ja-JP" altLang="en-US" sz="2800" dirty="0">
                <a:solidFill>
                  <a:schemeClr val="tx1"/>
                </a:solidFill>
              </a:rPr>
              <a:t>行目と</a:t>
            </a:r>
            <a:r>
              <a:rPr lang="en-US" altLang="ja-JP" sz="2800" dirty="0">
                <a:solidFill>
                  <a:schemeClr val="tx1"/>
                </a:solidFill>
              </a:rPr>
              <a:t>20</a:t>
            </a:r>
            <a:r>
              <a:rPr lang="ja-JP" altLang="en-US" sz="2800" dirty="0">
                <a:solidFill>
                  <a:schemeClr val="tx1"/>
                </a:solidFill>
              </a:rPr>
              <a:t>行目の間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15</a:t>
            </a:r>
            <a:r>
              <a:rPr lang="ja-JP" altLang="en-US" sz="2800" dirty="0">
                <a:solidFill>
                  <a:schemeClr val="tx1"/>
                </a:solidFill>
              </a:rPr>
              <a:t>行目に時間待ちの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命令を入れる。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18" y="5321097"/>
            <a:ext cx="1162071" cy="1140034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 bwMode="auto">
          <a:xfrm>
            <a:off x="1587996" y="4714642"/>
            <a:ext cx="1750858" cy="430279"/>
          </a:xfrm>
          <a:prstGeom prst="wedgeRoundRectCallout">
            <a:avLst>
              <a:gd name="adj1" fmla="val 6483"/>
              <a:gd name="adj2" fmla="val 88629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LED</a:t>
            </a: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つけるね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35176" y="4114800"/>
            <a:ext cx="198002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IchigoJam 1.2" panose="00000400000000000000" pitchFamily="2" charset="0"/>
                <a:ea typeface="IchigoJam 1.2" panose="00000400000000000000" pitchFamily="2" charset="0"/>
              </a:rPr>
              <a:t>10 LED1</a:t>
            </a:r>
            <a:endParaRPr lang="ja-JP" altLang="en-US" sz="2000" dirty="0">
              <a:latin typeface="IchigoJam 1.2" panose="00000400000000000000" pitchFamily="2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16371" y="4114800"/>
            <a:ext cx="198002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>
                <a:latin typeface="IchigoJam 1.2" panose="00000400000000000000" pitchFamily="2" charset="0"/>
                <a:ea typeface="IchigoJam 1.2" panose="00000400000000000000" pitchFamily="2" charset="0"/>
              </a:rPr>
              <a:t>20 LED0</a:t>
            </a:r>
            <a:endParaRPr lang="ja-JP" altLang="en-US" sz="2000" dirty="0">
              <a:latin typeface="IchigoJam 1.2" panose="00000400000000000000" pitchFamily="2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09751"/>
            <a:ext cx="1035103" cy="96525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64" y="5304600"/>
            <a:ext cx="1162071" cy="1140034"/>
          </a:xfrm>
          <a:prstGeom prst="rect">
            <a:avLst/>
          </a:prstGeom>
        </p:spPr>
      </p:pic>
      <p:sp>
        <p:nvSpPr>
          <p:cNvPr id="25" name="角丸四角形吹き出し 24"/>
          <p:cNvSpPr/>
          <p:nvPr/>
        </p:nvSpPr>
        <p:spPr bwMode="auto">
          <a:xfrm>
            <a:off x="7621742" y="4698145"/>
            <a:ext cx="1750858" cy="430279"/>
          </a:xfrm>
          <a:prstGeom prst="wedgeRoundRectCallout">
            <a:avLst>
              <a:gd name="adj1" fmla="val 6483"/>
              <a:gd name="adj2" fmla="val 88629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LED</a:t>
            </a: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けすね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21" y="5751063"/>
            <a:ext cx="482625" cy="482625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3907810" y="4114800"/>
            <a:ext cx="24929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IchigoJam 1.2" panose="00000400000000000000" pitchFamily="2" charset="0"/>
                <a:ea typeface="IchigoJam 1.2" panose="00000400000000000000" pitchFamily="2" charset="0"/>
              </a:rPr>
              <a:t>15 WAIT30</a:t>
            </a:r>
            <a:endParaRPr lang="ja-JP" altLang="en-US" sz="2000" dirty="0">
              <a:latin typeface="IchigoJam 1.2" panose="00000400000000000000" pitchFamily="2" charset="0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69" y="5321097"/>
            <a:ext cx="1162071" cy="1140034"/>
          </a:xfrm>
          <a:prstGeom prst="rect">
            <a:avLst/>
          </a:prstGeom>
        </p:spPr>
      </p:pic>
      <p:sp>
        <p:nvSpPr>
          <p:cNvPr id="30" name="角丸四角形吹き出し 29"/>
          <p:cNvSpPr/>
          <p:nvPr/>
        </p:nvSpPr>
        <p:spPr bwMode="auto">
          <a:xfrm>
            <a:off x="4419600" y="4714642"/>
            <a:ext cx="1750858" cy="430279"/>
          </a:xfrm>
          <a:prstGeom prst="wedgeRoundRectCallout">
            <a:avLst>
              <a:gd name="adj1" fmla="val 6483"/>
              <a:gd name="adj2" fmla="val 88629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30</a:t>
            </a:r>
            <a:r>
              <a:rPr lang="ja-JP" altLang="en-US" sz="2000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まつ</a:t>
            </a: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ね</a:t>
            </a:r>
          </a:p>
        </p:txBody>
      </p:sp>
      <p:sp>
        <p:nvSpPr>
          <p:cNvPr id="31" name="右矢印 30"/>
          <p:cNvSpPr/>
          <p:nvPr/>
        </p:nvSpPr>
        <p:spPr bwMode="auto">
          <a:xfrm>
            <a:off x="3471126" y="5100929"/>
            <a:ext cx="584897" cy="101709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" name="右矢印 31"/>
          <p:cNvSpPr/>
          <p:nvPr/>
        </p:nvSpPr>
        <p:spPr bwMode="auto">
          <a:xfrm>
            <a:off x="6527451" y="4943921"/>
            <a:ext cx="584897" cy="101709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54858" y="2065798"/>
            <a:ext cx="3963669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000" dirty="0">
                <a:solidFill>
                  <a:schemeClr val="tx1"/>
                </a:solidFill>
              </a:rPr>
              <a:t>※60</a:t>
            </a:r>
            <a:r>
              <a:rPr lang="ja-JP" altLang="en-US" sz="2000" dirty="0">
                <a:solidFill>
                  <a:schemeClr val="tx1"/>
                </a:solidFill>
              </a:rPr>
              <a:t>分の</a:t>
            </a:r>
            <a:r>
              <a:rPr lang="en-US" altLang="ja-JP" sz="2000" dirty="0">
                <a:solidFill>
                  <a:schemeClr val="tx1"/>
                </a:solidFill>
              </a:rPr>
              <a:t>1</a:t>
            </a:r>
            <a:r>
              <a:rPr lang="ja-JP" altLang="en-US" sz="2000" dirty="0">
                <a:solidFill>
                  <a:schemeClr val="tx1"/>
                </a:solidFill>
              </a:rPr>
              <a:t>秒単位で待つ。</a:t>
            </a:r>
            <a:r>
              <a:rPr lang="en-US" altLang="ja-JP" sz="2000" dirty="0">
                <a:solidFill>
                  <a:schemeClr val="tx1"/>
                </a:solidFill>
              </a:rPr>
              <a:t>60</a:t>
            </a:r>
            <a:r>
              <a:rPr lang="ja-JP" altLang="en-US" sz="2000" dirty="0">
                <a:solidFill>
                  <a:schemeClr val="tx1"/>
                </a:solidFill>
              </a:rPr>
              <a:t>で</a:t>
            </a:r>
            <a:r>
              <a:rPr lang="en-US" altLang="ja-JP" sz="2000" dirty="0">
                <a:solidFill>
                  <a:schemeClr val="tx1"/>
                </a:solidFill>
              </a:rPr>
              <a:t>1</a:t>
            </a:r>
            <a:r>
              <a:rPr lang="ja-JP" altLang="en-US" sz="2000" dirty="0">
                <a:solidFill>
                  <a:schemeClr val="tx1"/>
                </a:solidFill>
              </a:rPr>
              <a:t>秒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532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754858" y="3134380"/>
            <a:ext cx="2209800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RUN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21858" y="3134380"/>
            <a:ext cx="5874542" cy="52322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プログラムを実行→今度はどうか</a:t>
            </a:r>
            <a:r>
              <a:rPr lang="ja-JP" altLang="en-US" sz="2800" dirty="0" err="1">
                <a:solidFill>
                  <a:schemeClr val="tx1"/>
                </a:solidFill>
              </a:rPr>
              <a:t>な</a:t>
            </a:r>
            <a:r>
              <a:rPr lang="ja-JP" altLang="en-US" sz="2800" dirty="0">
                <a:solidFill>
                  <a:schemeClr val="tx1"/>
                </a:solidFill>
              </a:rPr>
              <a:t>？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728149" y="1333288"/>
            <a:ext cx="3996252" cy="806251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30 WAIT30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40 GOTO10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51004" y="304396"/>
            <a:ext cx="4215745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3366FF"/>
                </a:solidFill>
              </a:rPr>
              <a:t>★ずっとくりかえす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735340" y="1296295"/>
            <a:ext cx="3581400" cy="138499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プログラムの最後に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30</a:t>
            </a:r>
            <a:r>
              <a:rPr lang="ja-JP" altLang="en-US" sz="2800" dirty="0">
                <a:solidFill>
                  <a:schemeClr val="tx1"/>
                </a:solidFill>
              </a:rPr>
              <a:t>行目と</a:t>
            </a:r>
            <a:r>
              <a:rPr lang="en-US" altLang="ja-JP" sz="2800" dirty="0">
                <a:solidFill>
                  <a:schemeClr val="tx1"/>
                </a:solidFill>
              </a:rPr>
              <a:t>40</a:t>
            </a:r>
            <a:r>
              <a:rPr lang="ja-JP" altLang="en-US" sz="2800" dirty="0">
                <a:solidFill>
                  <a:schemeClr val="tx1"/>
                </a:solidFill>
              </a:rPr>
              <a:t>行目を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追加する。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740613" y="4114800"/>
            <a:ext cx="2993187" cy="24384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chemeClr val="tx1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10 LED1</a:t>
            </a:r>
            <a:endParaRPr kumimoji="0" lang="en-US" altLang="ja-JP" sz="2400" dirty="0">
              <a:solidFill>
                <a:schemeClr val="tx1"/>
              </a:solidFill>
              <a:latin typeface="IchigoJam 1.2" panose="00000400000000000000" pitchFamily="2" charset="0"/>
              <a:ea typeface="IchigoJam 1.2" panose="00000400000000000000" pitchFamily="2" charset="0"/>
            </a:endParaRP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chemeClr val="tx1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15 WAIT30</a:t>
            </a:r>
            <a:endParaRPr kumimoji="0" lang="en-US" altLang="ja-JP" sz="2400" dirty="0">
              <a:solidFill>
                <a:schemeClr val="tx1"/>
              </a:solidFill>
              <a:latin typeface="IchigoJam 1.2" panose="00000400000000000000" pitchFamily="2" charset="0"/>
              <a:ea typeface="IchigoJam 1.2" panose="00000400000000000000" pitchFamily="2" charset="0"/>
            </a:endParaRP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chemeClr val="tx1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20 LED0</a:t>
            </a:r>
            <a:endParaRPr kumimoji="0" lang="en-US" altLang="ja-JP" sz="2400" dirty="0">
              <a:solidFill>
                <a:schemeClr val="tx1"/>
              </a:solidFill>
              <a:latin typeface="IchigoJam 1.2" panose="00000400000000000000" pitchFamily="2" charset="0"/>
              <a:ea typeface="IchigoJam 1.2" panose="00000400000000000000" pitchFamily="2" charset="0"/>
            </a:endParaRP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chemeClr val="tx1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30 WAIT30</a:t>
            </a: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chemeClr val="tx1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40 GOTO10</a:t>
            </a:r>
            <a:endParaRPr kumimoji="0" lang="en-US" altLang="ja-JP" sz="2400" dirty="0">
              <a:solidFill>
                <a:schemeClr val="tx1"/>
              </a:solidFill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89180" y="4131308"/>
            <a:ext cx="166584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LED</a:t>
            </a:r>
            <a:r>
              <a:rPr lang="ja-JP" altLang="en-US" sz="2400" dirty="0"/>
              <a:t>が光る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89180" y="5086399"/>
            <a:ext cx="18950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LED</a:t>
            </a:r>
            <a:r>
              <a:rPr lang="ja-JP" altLang="en-US" sz="2400" dirty="0"/>
              <a:t>がきえる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789178" y="4611086"/>
            <a:ext cx="14879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0.5</a:t>
            </a:r>
            <a:r>
              <a:rPr lang="ja-JP" altLang="en-US" sz="2400" dirty="0"/>
              <a:t>秒まつ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784662" y="5554555"/>
            <a:ext cx="14879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0.5</a:t>
            </a:r>
            <a:r>
              <a:rPr lang="ja-JP" altLang="en-US" sz="2400" dirty="0"/>
              <a:t>秒まつ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784663" y="6026626"/>
            <a:ext cx="193033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10</a:t>
            </a:r>
            <a:r>
              <a:rPr lang="ja-JP" altLang="en-US" sz="2400" dirty="0"/>
              <a:t>行へもどる</a:t>
            </a:r>
          </a:p>
        </p:txBody>
      </p:sp>
      <p:sp>
        <p:nvSpPr>
          <p:cNvPr id="4" name="左カーブ矢印 3"/>
          <p:cNvSpPr/>
          <p:nvPr/>
        </p:nvSpPr>
        <p:spPr bwMode="auto">
          <a:xfrm flipV="1">
            <a:off x="5901929" y="4110690"/>
            <a:ext cx="803671" cy="2269492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6810794" y="4820306"/>
            <a:ext cx="2485606" cy="95410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もとにもどって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くりかえし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882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74804" y="152400"/>
            <a:ext cx="7068996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3366FF"/>
                </a:solidFill>
              </a:rPr>
              <a:t>★プログラムをかいぞうしよう！</a:t>
            </a: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771050" y="1066800"/>
            <a:ext cx="2993187" cy="2912108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LIST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  <a:endParaRPr kumimoji="0" lang="en-US" altLang="ja-JP" sz="2400" dirty="0">
              <a:solidFill>
                <a:srgbClr val="FFFFFF"/>
              </a:solidFill>
              <a:latin typeface="IchigoJam" panose="00000400000000000000" pitchFamily="2" charset="0"/>
              <a:ea typeface="スマイルベーシック" panose="02000600000000000000" pitchFamily="2" charset="-128"/>
              <a:cs typeface="Tahoma" panose="020B0604030504040204" pitchFamily="34" charset="0"/>
            </a:endParaRP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10 LED1</a:t>
            </a:r>
            <a:endParaRPr kumimoji="0" lang="en-US" altLang="ja-JP" sz="2400" dirty="0">
              <a:solidFill>
                <a:schemeClr val="tx1"/>
              </a:solidFill>
              <a:latin typeface="IchigoJam 1.2" panose="00000400000000000000" pitchFamily="2" charset="0"/>
              <a:ea typeface="IchigoJam 1.2" panose="00000400000000000000" pitchFamily="2" charset="0"/>
            </a:endParaRP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15 WAIT30</a:t>
            </a:r>
            <a:endParaRPr kumimoji="0" lang="en-US" altLang="ja-JP" sz="2400" dirty="0">
              <a:solidFill>
                <a:schemeClr val="tx1"/>
              </a:solidFill>
              <a:latin typeface="IchigoJam 1.2" panose="00000400000000000000" pitchFamily="2" charset="0"/>
              <a:ea typeface="IchigoJam 1.2" panose="00000400000000000000" pitchFamily="2" charset="0"/>
            </a:endParaRP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20 LED0</a:t>
            </a:r>
            <a:endParaRPr kumimoji="0" lang="en-US" altLang="ja-JP" sz="2400" dirty="0">
              <a:solidFill>
                <a:schemeClr val="tx1"/>
              </a:solidFill>
              <a:latin typeface="IchigoJam 1.2" panose="00000400000000000000" pitchFamily="2" charset="0"/>
              <a:ea typeface="IchigoJam 1.2" panose="00000400000000000000" pitchFamily="2" charset="0"/>
            </a:endParaRP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30 WAIT30</a:t>
            </a: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40 GOTO10</a:t>
            </a:r>
            <a:endParaRPr kumimoji="0" lang="en-US" altLang="ja-JP" sz="2400" dirty="0">
              <a:solidFill>
                <a:schemeClr val="tx1"/>
              </a:solidFill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573068" y="2154839"/>
            <a:ext cx="3975145" cy="138499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矢印キー（←→↑↓）で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カーソル（■）を動かして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WAIT</a:t>
            </a:r>
            <a:r>
              <a:rPr lang="ja-JP" altLang="en-US" sz="2800" dirty="0">
                <a:solidFill>
                  <a:schemeClr val="tx1"/>
                </a:solidFill>
              </a:rPr>
              <a:t>の数字の後ろへ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2" name="右矢印 1"/>
          <p:cNvSpPr/>
          <p:nvPr/>
        </p:nvSpPr>
        <p:spPr bwMode="auto">
          <a:xfrm rot="9688747">
            <a:off x="3624152" y="1883387"/>
            <a:ext cx="685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800600" y="1013879"/>
            <a:ext cx="3276600" cy="52322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LIST</a:t>
            </a:r>
            <a:r>
              <a:rPr lang="ja-JP" altLang="en-US" sz="2800" dirty="0">
                <a:solidFill>
                  <a:schemeClr val="tx1"/>
                </a:solidFill>
              </a:rPr>
              <a:t>でリストを表示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9" name="右矢印 18"/>
          <p:cNvSpPr/>
          <p:nvPr/>
        </p:nvSpPr>
        <p:spPr bwMode="auto">
          <a:xfrm rot="9688747">
            <a:off x="3624152" y="2813335"/>
            <a:ext cx="685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973780" y="4191000"/>
            <a:ext cx="6629400" cy="95410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Backspace</a:t>
            </a:r>
            <a:r>
              <a:rPr lang="ja-JP" altLang="en-US" sz="2800" dirty="0">
                <a:solidFill>
                  <a:schemeClr val="tx1"/>
                </a:solidFill>
              </a:rPr>
              <a:t>（バックスペース）キーで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数字を消して、違う数字を入力して</a:t>
            </a:r>
            <a:r>
              <a:rPr lang="en-US" altLang="ja-JP" sz="2800" dirty="0">
                <a:solidFill>
                  <a:schemeClr val="tx1"/>
                </a:solidFill>
              </a:rPr>
              <a:t>〈Enter〉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410199" y="5816207"/>
            <a:ext cx="2133601" cy="52322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RUN</a:t>
            </a:r>
            <a:r>
              <a:rPr lang="ja-JP" altLang="en-US" sz="2800" dirty="0">
                <a:solidFill>
                  <a:schemeClr val="tx1"/>
                </a:solidFill>
              </a:rPr>
              <a:t>で</a:t>
            </a:r>
            <a:r>
              <a:rPr lang="ja-JP" altLang="en-US" sz="2800" dirty="0" smtClean="0">
                <a:solidFill>
                  <a:schemeClr val="tx1"/>
                </a:solidFill>
              </a:rPr>
              <a:t>実行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24" name="右矢印 23"/>
          <p:cNvSpPr/>
          <p:nvPr/>
        </p:nvSpPr>
        <p:spPr bwMode="auto">
          <a:xfrm rot="5400000">
            <a:off x="6237530" y="1339190"/>
            <a:ext cx="419324" cy="101709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右矢印 24"/>
          <p:cNvSpPr/>
          <p:nvPr/>
        </p:nvSpPr>
        <p:spPr bwMode="auto">
          <a:xfrm rot="5400000">
            <a:off x="6238775" y="3365866"/>
            <a:ext cx="416834" cy="101709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右矢印 26"/>
          <p:cNvSpPr/>
          <p:nvPr/>
        </p:nvSpPr>
        <p:spPr bwMode="auto">
          <a:xfrm rot="5400000">
            <a:off x="6221976" y="4981239"/>
            <a:ext cx="450432" cy="101709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802473" y="5516200"/>
            <a:ext cx="2209800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 smtClean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NEW</a:t>
            </a:r>
            <a:r>
              <a:rPr kumimoji="0" lang="en-US" altLang="ja-JP" sz="2400" dirty="0" smtClean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&gt;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5800" y="6106180"/>
            <a:ext cx="335280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u="heavy" dirty="0" smtClean="0">
                <a:solidFill>
                  <a:srgbClr val="FF0000"/>
                </a:solidFill>
              </a:rPr>
              <a:t>●プログラムを消す</a:t>
            </a:r>
            <a:endParaRPr lang="en-US" altLang="ja-JP" sz="2800" u="heav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389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/>
          <p:cNvSpPr txBox="1"/>
          <p:nvPr/>
        </p:nvSpPr>
        <p:spPr>
          <a:xfrm>
            <a:off x="2894990" y="6086978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右上）</a:t>
            </a:r>
            <a:endParaRPr kumimoji="1" lang="en-US" altLang="ja-JP" sz="24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306107"/>
            <a:ext cx="4800600" cy="769441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3366FF"/>
                </a:solidFill>
              </a:rPr>
              <a:t>●タイピングゲーム</a:t>
            </a:r>
            <a:endParaRPr lang="ja-JP" altLang="en-US" sz="4400" dirty="0">
              <a:solidFill>
                <a:srgbClr val="3366FF"/>
              </a:solidFill>
            </a:endParaRP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390427" y="1447800"/>
            <a:ext cx="7686773" cy="28956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10 CLT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20 FOR C=65 TO 90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30 IF INKEY()!=C CONT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40 ?CHR$(C);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50 NEXT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60 T=TICK()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70 ?:?T/60;".";T%60/6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19800" y="288251"/>
            <a:ext cx="3530134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66FF"/>
                </a:solidFill>
              </a:rPr>
              <a:t>アルファベットの</a:t>
            </a:r>
            <a:r>
              <a:rPr lang="en-US" altLang="ja-JP" sz="2400" dirty="0" smtClean="0">
                <a:solidFill>
                  <a:srgbClr val="0066FF"/>
                </a:solidFill>
              </a:rPr>
              <a:t>A</a:t>
            </a:r>
            <a:r>
              <a:rPr lang="ja-JP" altLang="en-US" sz="2400" dirty="0" smtClean="0">
                <a:solidFill>
                  <a:srgbClr val="0066FF"/>
                </a:solidFill>
              </a:rPr>
              <a:t>～</a:t>
            </a:r>
            <a:r>
              <a:rPr lang="en-US" altLang="ja-JP" sz="2400" dirty="0" smtClean="0">
                <a:solidFill>
                  <a:srgbClr val="0066FF"/>
                </a:solidFill>
              </a:rPr>
              <a:t>Z</a:t>
            </a:r>
            <a:r>
              <a:rPr lang="ja-JP" altLang="en-US" sz="2400" dirty="0" smtClean="0">
                <a:solidFill>
                  <a:srgbClr val="0066FF"/>
                </a:solidFill>
              </a:rPr>
              <a:t>まで</a:t>
            </a:r>
            <a:endParaRPr lang="en-US" altLang="ja-JP" sz="2400" dirty="0" smtClean="0">
              <a:solidFill>
                <a:srgbClr val="0066FF"/>
              </a:solidFill>
            </a:endParaRPr>
          </a:p>
          <a:p>
            <a:r>
              <a:rPr lang="ja-JP" altLang="en-US" sz="2400" dirty="0" smtClean="0">
                <a:solidFill>
                  <a:srgbClr val="0066FF"/>
                </a:solidFill>
              </a:rPr>
              <a:t>何秒で打てるか？</a:t>
            </a:r>
            <a:endParaRPr lang="ja-JP" altLang="en-US" sz="2400" dirty="0">
              <a:solidFill>
                <a:srgbClr val="0066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6080" y="1518836"/>
            <a:ext cx="16995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 smtClean="0"/>
              <a:t>タイマークリア</a:t>
            </a:r>
            <a:endParaRPr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64281" y="1918859"/>
            <a:ext cx="26709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 smtClean="0"/>
              <a:t>文字を</a:t>
            </a:r>
            <a:r>
              <a:rPr lang="en-US" altLang="ja-JP" sz="2000" dirty="0" smtClean="0"/>
              <a:t>A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Z</a:t>
            </a:r>
            <a:r>
              <a:rPr lang="ja-JP" altLang="en-US" sz="2000" dirty="0" err="1" smtClean="0"/>
              <a:t>まで</a:t>
            </a:r>
            <a:r>
              <a:rPr lang="ja-JP" altLang="en-US" sz="2000" dirty="0" smtClean="0"/>
              <a:t>変える</a:t>
            </a:r>
            <a:endParaRPr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42226" y="2747536"/>
            <a:ext cx="237757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 smtClean="0"/>
              <a:t>入力した文字を表示</a:t>
            </a:r>
            <a:endParaRPr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47012" y="3135253"/>
            <a:ext cx="287931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en-US" altLang="ja-JP" sz="2000" dirty="0" smtClean="0"/>
              <a:t>20</a:t>
            </a:r>
            <a:r>
              <a:rPr lang="ja-JP" altLang="en-US" sz="2000" dirty="0" smtClean="0"/>
              <a:t>行へもどってくりかえし</a:t>
            </a:r>
            <a:endParaRPr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83513" y="3562402"/>
            <a:ext cx="28648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 smtClean="0"/>
              <a:t>打ち終わった時間を記録</a:t>
            </a:r>
            <a:endParaRPr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37400" y="3944719"/>
            <a:ext cx="14302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 smtClean="0"/>
              <a:t>時間を表示</a:t>
            </a:r>
            <a:endParaRPr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31933" y="2333197"/>
            <a:ext cx="334097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 smtClean="0"/>
              <a:t>ちゃんと入力できたかチェック</a:t>
            </a:r>
            <a:endParaRPr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5877" y="5334537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45268" y="4648200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95600" y="5429903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右上）</a:t>
            </a:r>
            <a:endParaRPr kumimoji="1" lang="en-US" altLang="ja-JP" sz="2400" dirty="0"/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373928" y="5403969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(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06191" y="5437430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84834" y="5430233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８</a:t>
            </a:r>
            <a:endParaRPr kumimoji="1" lang="en-US" altLang="ja-JP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02468" y="5430233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94991" y="4572000"/>
            <a:ext cx="2521669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</a:t>
            </a:r>
            <a:r>
              <a:rPr kumimoji="1" lang="ja-JP" altLang="en-US" sz="2400" dirty="0" smtClean="0"/>
              <a:t>キーボード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　　　　　右上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373319" y="4717632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=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05582" y="4751093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84225" y="4743896"/>
            <a:ext cx="46002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－</a:t>
            </a:r>
            <a:endParaRPr kumimoji="1" lang="en-US" altLang="ja-JP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01859" y="4743896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61444" y="6008404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373319" y="6067522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)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116652" y="6092027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495295" y="6084830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９</a:t>
            </a:r>
            <a:endParaRPr kumimoji="1" lang="en-US" altLang="ja-JP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22356" y="6084830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874521" y="5334000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44" name="テキスト ボックス 2"/>
          <p:cNvSpPr txBox="1">
            <a:spLocks noChangeArrowheads="1"/>
          </p:cNvSpPr>
          <p:nvPr/>
        </p:nvSpPr>
        <p:spPr bwMode="auto">
          <a:xfrm>
            <a:off x="5386396" y="5393118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$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924800" y="5420101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左上）</a:t>
            </a:r>
            <a:endParaRPr kumimoji="1" lang="en-US" altLang="ja-JP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146462" y="5425150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525105" y="5417953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4</a:t>
            </a:r>
            <a:endParaRPr kumimoji="1" lang="en-US" altLang="ja-JP" sz="2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352166" y="5417953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74521" y="4667707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42" name="テキスト ボックス 2"/>
          <p:cNvSpPr txBox="1">
            <a:spLocks noChangeArrowheads="1"/>
          </p:cNvSpPr>
          <p:nvPr/>
        </p:nvSpPr>
        <p:spPr bwMode="auto">
          <a:xfrm>
            <a:off x="5386396" y="4726825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!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924800" y="4753808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左上）</a:t>
            </a:r>
            <a:endParaRPr kumimoji="1" lang="en-US" altLang="ja-JP" sz="2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146462" y="4758857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525105" y="4751660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1</a:t>
            </a:r>
            <a:endParaRPr kumimoji="1" lang="en-US" altLang="ja-JP" sz="24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352166" y="4751660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74521" y="6002425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54" name="テキスト ボックス 2"/>
          <p:cNvSpPr txBox="1">
            <a:spLocks noChangeArrowheads="1"/>
          </p:cNvSpPr>
          <p:nvPr/>
        </p:nvSpPr>
        <p:spPr bwMode="auto">
          <a:xfrm>
            <a:off x="5386396" y="6061543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%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924800" y="6088526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左上）</a:t>
            </a:r>
            <a:endParaRPr kumimoji="1" lang="en-US" altLang="ja-JP" sz="2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146462" y="6093575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525105" y="6086378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5</a:t>
            </a:r>
            <a:endParaRPr kumimoji="1" lang="en-US" altLang="ja-JP" sz="2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352166" y="6086378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</p:spTree>
    <p:extLst>
      <p:ext uri="{BB962C8B-B14F-4D97-AF65-F5344CB8AC3E}">
        <p14:creationId xmlns:p14="http://schemas.microsoft.com/office/powerpoint/2010/main" val="32796052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2"/>
          <p:cNvSpPr txBox="1">
            <a:spLocks noChangeArrowheads="1"/>
          </p:cNvSpPr>
          <p:nvPr/>
        </p:nvSpPr>
        <p:spPr bwMode="auto">
          <a:xfrm>
            <a:off x="457200" y="457200"/>
            <a:ext cx="2209800" cy="52322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RUN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971800" y="457200"/>
            <a:ext cx="2133600" cy="523220"/>
          </a:xfrm>
          <a:prstGeom prst="rect">
            <a:avLst/>
          </a:prstGeom>
          <a:ln>
            <a:solidFill>
              <a:srgbClr val="0066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rgbClr val="0066FF"/>
                </a:solidFill>
              </a:rPr>
              <a:t>RUN</a:t>
            </a:r>
            <a:r>
              <a:rPr lang="ja-JP" altLang="en-US" sz="2800" dirty="0">
                <a:solidFill>
                  <a:srgbClr val="0066FF"/>
                </a:solidFill>
              </a:rPr>
              <a:t>で実行</a:t>
            </a:r>
            <a:endParaRPr lang="en-US" altLang="ja-JP" sz="2800" dirty="0">
              <a:solidFill>
                <a:srgbClr val="0066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28750" y="3657600"/>
            <a:ext cx="751787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アルファベットの</a:t>
            </a:r>
            <a:r>
              <a:rPr lang="en-US" altLang="ja-JP" sz="2400" dirty="0" smtClean="0"/>
              <a:t>A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Z</a:t>
            </a:r>
            <a:r>
              <a:rPr lang="ja-JP" altLang="en-US" sz="2400" dirty="0" smtClean="0"/>
              <a:t>まで</a:t>
            </a:r>
            <a:r>
              <a:rPr lang="en-US" altLang="ja-JP" sz="2400" dirty="0" smtClean="0"/>
              <a:t>26</a:t>
            </a:r>
            <a:r>
              <a:rPr lang="ja-JP" altLang="en-US" sz="2400" dirty="0" smtClean="0"/>
              <a:t>文字をキーボードで打て！</a:t>
            </a:r>
            <a:endParaRPr lang="en-US" altLang="ja-JP" sz="2400" dirty="0" smtClean="0"/>
          </a:p>
          <a:p>
            <a:r>
              <a:rPr lang="ja-JP" altLang="en-US" sz="2400" dirty="0" smtClean="0"/>
              <a:t>打ち終わるとタイムが表示されます。</a:t>
            </a:r>
            <a:endParaRPr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860977" cy="2188767"/>
          </a:xfrm>
          <a:prstGeom prst="rect">
            <a:avLst/>
          </a:prstGeom>
        </p:spPr>
      </p:pic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527901" y="6100660"/>
            <a:ext cx="2209800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 smtClean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NEW</a:t>
            </a:r>
            <a:r>
              <a:rPr kumimoji="0" lang="en-US" altLang="ja-JP" sz="2400" dirty="0" smtClean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&gt;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505200" y="6095260"/>
            <a:ext cx="482778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u="heavy" dirty="0" smtClean="0">
                <a:solidFill>
                  <a:srgbClr val="FF0000"/>
                </a:solidFill>
              </a:rPr>
              <a:t>●プログラムを消す</a:t>
            </a:r>
            <a:endParaRPr lang="en-US" altLang="ja-JP" sz="2800" u="heavy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527900" y="5181600"/>
            <a:ext cx="2824899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 smtClean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SAVE0</a:t>
            </a:r>
            <a:r>
              <a:rPr kumimoji="0" lang="en-US" altLang="ja-JP" sz="2400" dirty="0" smtClean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&gt;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505200" y="5181600"/>
            <a:ext cx="482778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u="heavy" dirty="0" smtClean="0">
                <a:solidFill>
                  <a:srgbClr val="FF0000"/>
                </a:solidFill>
              </a:rPr>
              <a:t>●終わったらプログラムを保存</a:t>
            </a:r>
            <a:endParaRPr lang="en-US" altLang="ja-JP" sz="2800" u="heav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623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/>
          <p:cNvSpPr txBox="1"/>
          <p:nvPr/>
        </p:nvSpPr>
        <p:spPr>
          <a:xfrm>
            <a:off x="2894991" y="6086978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右上）</a:t>
            </a:r>
            <a:endParaRPr kumimoji="1" lang="en-US" altLang="ja-JP" sz="24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306107"/>
            <a:ext cx="5181600" cy="769441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3366FF"/>
                </a:solidFill>
              </a:rPr>
              <a:t>●かわくだりゲーム</a:t>
            </a: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390427" y="1447800"/>
            <a:ext cx="7686773" cy="28956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10 CLS:CLT:X=16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20 X=X-BTN(28)+BTN(29)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30 IF SCR(X,5) ?TICK()/60:END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40 LC X,5:?"O"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50 LC RND(32),23:?"*"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60 WAIT 3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70 GOTO 20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19800" y="288251"/>
            <a:ext cx="3542958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66FF"/>
                </a:solidFill>
              </a:rPr>
              <a:t>ちょっと長いけど</a:t>
            </a:r>
            <a:endParaRPr lang="en-US" altLang="ja-JP" sz="2400" dirty="0">
              <a:solidFill>
                <a:srgbClr val="0066FF"/>
              </a:solidFill>
            </a:endParaRPr>
          </a:p>
          <a:p>
            <a:r>
              <a:rPr lang="ja-JP" altLang="en-US" sz="2400" dirty="0">
                <a:solidFill>
                  <a:srgbClr val="0066FF"/>
                </a:solidFill>
              </a:rPr>
              <a:t>がんばって入力してみよう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43400" y="1531259"/>
            <a:ext cx="481574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/>
              <a:t>画面クリア：タイマークリア：自分をまん中に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37220" y="1926798"/>
            <a:ext cx="218521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/>
              <a:t>自分を左右に移動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42604" y="2747536"/>
            <a:ext cx="14302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/>
              <a:t>自分を表示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48542" y="3135253"/>
            <a:ext cx="327685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/>
              <a:t>岩を表示して上へスクロール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94991" y="3570305"/>
            <a:ext cx="117532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/>
              <a:t>時間待ち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86804" y="3964371"/>
            <a:ext cx="16369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en-US" altLang="ja-JP" sz="2000" dirty="0"/>
              <a:t>20</a:t>
            </a:r>
            <a:r>
              <a:rPr lang="ja-JP" altLang="en-US" sz="2000" dirty="0"/>
              <a:t>行へもどる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63455" y="2650168"/>
            <a:ext cx="349486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/>
              <a:t>岩に当たったら時間表示：終了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5878" y="5334537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45269" y="4648200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95601" y="5429903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右上）</a:t>
            </a:r>
            <a:endParaRPr kumimoji="1" lang="en-US" altLang="ja-JP" sz="2400" dirty="0"/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373929" y="5403969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(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06192" y="5437430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84835" y="5430233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８</a:t>
            </a:r>
            <a:endParaRPr kumimoji="1" lang="en-US" altLang="ja-JP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02469" y="5430233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94991" y="4743566"/>
            <a:ext cx="252166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（キーボード右上）</a:t>
            </a:r>
            <a:endParaRPr kumimoji="1" lang="en-US" altLang="ja-JP" sz="2400" dirty="0"/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373320" y="4717632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=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05583" y="4751093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84226" y="4743896"/>
            <a:ext cx="46002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－</a:t>
            </a:r>
            <a:endParaRPr kumimoji="1" lang="en-US" altLang="ja-JP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01860" y="4743896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61445" y="6008404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373320" y="6067522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)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116653" y="6092027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495296" y="6084830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９</a:t>
            </a:r>
            <a:endParaRPr kumimoji="1" lang="en-US" altLang="ja-JP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22357" y="6084830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579243" y="5331873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35" name="テキスト ボックス 2"/>
          <p:cNvSpPr txBox="1">
            <a:spLocks noChangeArrowheads="1"/>
          </p:cNvSpPr>
          <p:nvPr/>
        </p:nvSpPr>
        <p:spPr bwMode="auto">
          <a:xfrm>
            <a:off x="5091118" y="5390991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,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483879" y="5437430"/>
            <a:ext cx="349832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のキー（キーボード右下）</a:t>
            </a:r>
            <a:endParaRPr kumimoji="1" lang="en-US" altLang="ja-JP" sz="2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067161" y="5421815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ね</a:t>
            </a:r>
            <a:endParaRPr kumimoji="1" lang="en-US" altLang="ja-JP" sz="24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579243" y="6003139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44" name="テキスト ボックス 2"/>
          <p:cNvSpPr txBox="1">
            <a:spLocks noChangeArrowheads="1"/>
          </p:cNvSpPr>
          <p:nvPr/>
        </p:nvSpPr>
        <p:spPr bwMode="auto">
          <a:xfrm>
            <a:off x="5091118" y="6062257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*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629522" y="6089240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右）</a:t>
            </a:r>
            <a:endParaRPr kumimoji="1" lang="en-US" altLang="ja-JP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851184" y="6094289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229827" y="6087092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：</a:t>
            </a:r>
            <a:endParaRPr kumimoji="1" lang="en-US" altLang="ja-JP" sz="2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056888" y="6087092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</p:spTree>
    <p:extLst>
      <p:ext uri="{BB962C8B-B14F-4D97-AF65-F5344CB8AC3E}">
        <p14:creationId xmlns:p14="http://schemas.microsoft.com/office/powerpoint/2010/main" val="34972521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6654292" cy="4990719"/>
          </a:xfrm>
          <a:prstGeom prst="rect">
            <a:avLst/>
          </a:prstGeom>
        </p:spPr>
      </p:pic>
      <p:sp>
        <p:nvSpPr>
          <p:cNvPr id="37" name="テキスト ボックス 2"/>
          <p:cNvSpPr txBox="1">
            <a:spLocks noChangeArrowheads="1"/>
          </p:cNvSpPr>
          <p:nvPr/>
        </p:nvSpPr>
        <p:spPr bwMode="auto">
          <a:xfrm>
            <a:off x="457200" y="457200"/>
            <a:ext cx="2209800" cy="52322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RUN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971800" y="457200"/>
            <a:ext cx="2133600" cy="523220"/>
          </a:xfrm>
          <a:prstGeom prst="rect">
            <a:avLst/>
          </a:prstGeom>
          <a:ln>
            <a:solidFill>
              <a:srgbClr val="0066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rgbClr val="0066FF"/>
                </a:solidFill>
              </a:rPr>
              <a:t>RUN</a:t>
            </a:r>
            <a:r>
              <a:rPr lang="ja-JP" altLang="en-US" sz="2800" dirty="0">
                <a:solidFill>
                  <a:srgbClr val="0066FF"/>
                </a:solidFill>
              </a:rPr>
              <a:t>で実行</a:t>
            </a:r>
            <a:endParaRPr lang="en-US" altLang="ja-JP" sz="2800" dirty="0">
              <a:solidFill>
                <a:srgbClr val="0066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53994" y="1645839"/>
            <a:ext cx="90281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自分</a:t>
            </a:r>
          </a:p>
        </p:txBody>
      </p:sp>
      <p:sp>
        <p:nvSpPr>
          <p:cNvPr id="4" name="下矢印 3"/>
          <p:cNvSpPr/>
          <p:nvPr/>
        </p:nvSpPr>
        <p:spPr bwMode="auto">
          <a:xfrm rot="3860130">
            <a:off x="4225908" y="2095499"/>
            <a:ext cx="310594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38330" y="3704369"/>
            <a:ext cx="5437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岩</a:t>
            </a:r>
          </a:p>
        </p:txBody>
      </p:sp>
      <p:sp>
        <p:nvSpPr>
          <p:cNvPr id="11" name="下矢印 10"/>
          <p:cNvSpPr/>
          <p:nvPr/>
        </p:nvSpPr>
        <p:spPr bwMode="auto">
          <a:xfrm rot="6445461">
            <a:off x="4649138" y="3524060"/>
            <a:ext cx="310594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96000" y="4419600"/>
            <a:ext cx="3097323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矢印キーの←と→で</a:t>
            </a:r>
            <a:endParaRPr lang="en-US" altLang="ja-JP" sz="2400" dirty="0"/>
          </a:p>
          <a:p>
            <a:r>
              <a:rPr lang="ja-JP" altLang="en-US" sz="2400" dirty="0"/>
              <a:t>自分を左右に動かして</a:t>
            </a:r>
            <a:endParaRPr lang="en-US" altLang="ja-JP" sz="2400" dirty="0"/>
          </a:p>
          <a:p>
            <a:r>
              <a:rPr lang="ja-JP" altLang="en-US" sz="2400" dirty="0"/>
              <a:t>岩をよけよう！</a:t>
            </a:r>
            <a:endParaRPr lang="en-US" altLang="ja-JP" sz="2400" dirty="0"/>
          </a:p>
          <a:p>
            <a:r>
              <a:rPr lang="ja-JP" altLang="en-US" sz="2400" dirty="0"/>
              <a:t>当たったら</a:t>
            </a:r>
            <a:endParaRPr lang="en-US" altLang="ja-JP" sz="2400" dirty="0"/>
          </a:p>
          <a:p>
            <a:r>
              <a:rPr lang="ja-JP" altLang="en-US" sz="2400" dirty="0"/>
              <a:t>ゲームオーバー</a:t>
            </a:r>
          </a:p>
        </p:txBody>
      </p:sp>
    </p:spTree>
    <p:extLst>
      <p:ext uri="{BB962C8B-B14F-4D97-AF65-F5344CB8AC3E}">
        <p14:creationId xmlns:p14="http://schemas.microsoft.com/office/powerpoint/2010/main" val="19957251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33400" y="4747074"/>
            <a:ext cx="5100178" cy="954107"/>
          </a:xfrm>
          <a:prstGeom prst="rect">
            <a:avLst/>
          </a:prstGeom>
          <a:ln>
            <a:solidFill>
              <a:srgbClr val="0066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rgbClr val="0066FF"/>
                </a:solidFill>
              </a:rPr>
              <a:t>2</a:t>
            </a:r>
            <a:r>
              <a:rPr lang="ja-JP" altLang="en-US" sz="2800" dirty="0" err="1">
                <a:solidFill>
                  <a:srgbClr val="0066FF"/>
                </a:solidFill>
              </a:rPr>
              <a:t>．</a:t>
            </a:r>
            <a:r>
              <a:rPr lang="en-US" altLang="ja-JP" sz="2800" dirty="0">
                <a:solidFill>
                  <a:srgbClr val="0066FF"/>
                </a:solidFill>
              </a:rPr>
              <a:t>WAIT</a:t>
            </a:r>
            <a:r>
              <a:rPr lang="ja-JP" altLang="en-US" sz="2800" dirty="0">
                <a:solidFill>
                  <a:srgbClr val="0066FF"/>
                </a:solidFill>
              </a:rPr>
              <a:t>の数字を変えてみよう</a:t>
            </a:r>
            <a:endParaRPr lang="en-US" altLang="ja-JP" sz="2800" dirty="0">
              <a:solidFill>
                <a:srgbClr val="0066FF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rgbClr val="0066FF"/>
                </a:solidFill>
              </a:rPr>
              <a:t>　　ゲームのスピードが変わるよ</a:t>
            </a:r>
            <a:endParaRPr lang="en-US" altLang="ja-JP" sz="2800" dirty="0">
              <a:solidFill>
                <a:srgbClr val="0066FF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7068996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3366FF"/>
                </a:solidFill>
              </a:rPr>
              <a:t>★プログラムをかいぞうしよう！</a:t>
            </a: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533400" y="1048705"/>
            <a:ext cx="8458200" cy="34290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LIST</a:t>
            </a:r>
            <a:r>
              <a:rPr kumimoji="0" lang="en-US" altLang="ja-JP" sz="20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  <a:endParaRPr kumimoji="0" lang="en-US" altLang="ja-JP" sz="2000" dirty="0">
              <a:solidFill>
                <a:srgbClr val="FFFFFF"/>
              </a:solidFill>
              <a:latin typeface="IchigoJam 1.2" panose="00000400000000000000" pitchFamily="2" charset="0"/>
              <a:ea typeface="IchigoJam 1.2" panose="00000400000000000000" pitchFamily="2" charset="0"/>
              <a:cs typeface="Tahoma" panose="020B0604030504040204" pitchFamily="34" charset="0"/>
            </a:endParaRP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10 CLS:CLT:X=16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20 X=X-BTN(28)+BTN(29)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30 IF SCR(X,5) ?TICK()/60:END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40 LC X,5:?"O"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50 LC RND(32),23:?"*"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60 WAIT 3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70 GOTO 20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609715" y="2704922"/>
            <a:ext cx="352685" cy="401182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382288" y="3133814"/>
            <a:ext cx="352685" cy="401182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82874" y="2688017"/>
            <a:ext cx="85691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自分</a:t>
            </a:r>
          </a:p>
        </p:txBody>
      </p:sp>
      <p:sp>
        <p:nvSpPr>
          <p:cNvPr id="13" name="下矢印 12"/>
          <p:cNvSpPr/>
          <p:nvPr/>
        </p:nvSpPr>
        <p:spPr bwMode="auto">
          <a:xfrm rot="5400000">
            <a:off x="5013304" y="1954146"/>
            <a:ext cx="310594" cy="189184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35114" y="3181063"/>
            <a:ext cx="55211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岩</a:t>
            </a:r>
          </a:p>
        </p:txBody>
      </p:sp>
      <p:sp>
        <p:nvSpPr>
          <p:cNvPr id="15" name="下矢印 14"/>
          <p:cNvSpPr/>
          <p:nvPr/>
        </p:nvSpPr>
        <p:spPr bwMode="auto">
          <a:xfrm rot="5400000">
            <a:off x="6027577" y="3100030"/>
            <a:ext cx="310594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867400" y="3658282"/>
            <a:ext cx="3712590" cy="954107"/>
          </a:xfrm>
          <a:prstGeom prst="rect">
            <a:avLst/>
          </a:prstGeom>
          <a:solidFill>
            <a:schemeClr val="bg1"/>
          </a:solidFill>
          <a:ln>
            <a:solidFill>
              <a:srgbClr val="0066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rgbClr val="0066FF"/>
                </a:solidFill>
              </a:rPr>
              <a:t>１．自分と岩の</a:t>
            </a:r>
            <a:r>
              <a:rPr lang="en-US" altLang="ja-JP" sz="2800" dirty="0">
                <a:solidFill>
                  <a:srgbClr val="0066FF"/>
                </a:solidFill>
              </a:rPr>
              <a:t/>
            </a:r>
            <a:br>
              <a:rPr lang="en-US" altLang="ja-JP" sz="2800" dirty="0">
                <a:solidFill>
                  <a:srgbClr val="0066FF"/>
                </a:solidFill>
              </a:rPr>
            </a:br>
            <a:r>
              <a:rPr lang="ja-JP" altLang="en-US" sz="2800" dirty="0">
                <a:solidFill>
                  <a:srgbClr val="0066FF"/>
                </a:solidFill>
              </a:rPr>
              <a:t>　　文字を変えてみよう</a:t>
            </a:r>
            <a:endParaRPr lang="en-US" altLang="ja-JP" sz="2800" dirty="0">
              <a:solidFill>
                <a:srgbClr val="0066FF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586488" y="3543122"/>
            <a:ext cx="352685" cy="401182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0" name="下矢印 19"/>
          <p:cNvSpPr/>
          <p:nvPr/>
        </p:nvSpPr>
        <p:spPr bwMode="auto">
          <a:xfrm rot="9306648">
            <a:off x="2946462" y="3968007"/>
            <a:ext cx="310594" cy="67235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559220" y="6098507"/>
            <a:ext cx="2824899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 smtClean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SAVE1</a:t>
            </a:r>
            <a:r>
              <a:rPr kumimoji="0" lang="en-US" altLang="ja-JP" sz="2400" dirty="0" smtClean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&gt;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536520" y="6098507"/>
            <a:ext cx="482778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u="heavy" dirty="0" smtClean="0">
                <a:solidFill>
                  <a:srgbClr val="FF0000"/>
                </a:solidFill>
              </a:rPr>
              <a:t>●終わったらプログラムを保存</a:t>
            </a:r>
            <a:endParaRPr lang="en-US" altLang="ja-JP" sz="2800" u="heav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576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9269" y="328719"/>
            <a:ext cx="8226131" cy="769441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3366FF"/>
                </a:solidFill>
              </a:rPr>
              <a:t>●コンピューターってどんなもの？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8763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みんなの家には、コンピューターがいくつあるだろう？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467600" y="5486400"/>
            <a:ext cx="231744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3200" dirty="0">
                <a:solidFill>
                  <a:srgbClr val="FF0000"/>
                </a:solidFill>
              </a:rPr>
              <a:t>たぶん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ja-JP" sz="3200" dirty="0">
                <a:solidFill>
                  <a:srgbClr val="FF0000"/>
                </a:solidFill>
              </a:rPr>
              <a:t>300</a:t>
            </a:r>
            <a:r>
              <a:rPr lang="ja-JP" altLang="en-US" sz="3200" dirty="0">
                <a:solidFill>
                  <a:srgbClr val="FF0000"/>
                </a:solidFill>
              </a:rPr>
              <a:t>個以上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03262"/>
            <a:ext cx="1933321" cy="155571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42510"/>
            <a:ext cx="1069910" cy="136606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3351">
            <a:off x="5998411" y="2140259"/>
            <a:ext cx="1281726" cy="1281726"/>
          </a:xfrm>
          <a:prstGeom prst="rect">
            <a:avLst/>
          </a:prstGeom>
        </p:spPr>
      </p:pic>
      <p:pic>
        <p:nvPicPr>
          <p:cNvPr id="17" name="図 9" descr="DS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98" y="4014109"/>
            <a:ext cx="150562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D:\bunsho\#H20\08子どもと携帯電話\素材\PSP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296" y="5634763"/>
            <a:ext cx="1652931" cy="722847"/>
          </a:xfrm>
          <a:prstGeom prst="rect">
            <a:avLst/>
          </a:prstGeom>
          <a:noFill/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08" y="3899809"/>
            <a:ext cx="1627484" cy="1371600"/>
          </a:xfrm>
          <a:prstGeom prst="rect">
            <a:avLst/>
          </a:prstGeom>
        </p:spPr>
      </p:pic>
      <p:grpSp>
        <p:nvGrpSpPr>
          <p:cNvPr id="23" name="グループ化 22"/>
          <p:cNvGrpSpPr/>
          <p:nvPr/>
        </p:nvGrpSpPr>
        <p:grpSpPr>
          <a:xfrm>
            <a:off x="2611239" y="5604713"/>
            <a:ext cx="1884591" cy="840592"/>
            <a:chOff x="5125809" y="3733800"/>
            <a:chExt cx="3095159" cy="1373992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3733800"/>
              <a:ext cx="1058168" cy="1371600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809" y="3736192"/>
              <a:ext cx="1058168" cy="1371600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371" y="4127213"/>
              <a:ext cx="1273806" cy="916792"/>
            </a:xfrm>
            <a:prstGeom prst="rect">
              <a:avLst/>
            </a:prstGeom>
          </p:spPr>
        </p:pic>
      </p:grpSp>
      <p:pic>
        <p:nvPicPr>
          <p:cNvPr id="24" name="図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12" y="4004041"/>
            <a:ext cx="1536188" cy="122865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384">
            <a:off x="6848896" y="3986958"/>
            <a:ext cx="602768" cy="124576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05" y="4049677"/>
            <a:ext cx="1432471" cy="138490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72" y="5271409"/>
            <a:ext cx="2743200" cy="1580555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 bwMode="auto">
          <a:xfrm>
            <a:off x="0" y="3729079"/>
            <a:ext cx="9906000" cy="31181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74978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9269" y="328719"/>
            <a:ext cx="8226131" cy="769441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3366FF"/>
                </a:solidFill>
              </a:rPr>
              <a:t>●コンピューターってどんなもの？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8763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みんなの家には、コンピューターがいくつあるだろう？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467600" y="5486400"/>
            <a:ext cx="231744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3200" dirty="0">
                <a:solidFill>
                  <a:srgbClr val="FF0000"/>
                </a:solidFill>
              </a:rPr>
              <a:t>たぶん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ja-JP" sz="3200" dirty="0">
                <a:solidFill>
                  <a:srgbClr val="FF0000"/>
                </a:solidFill>
              </a:rPr>
              <a:t>300</a:t>
            </a:r>
            <a:r>
              <a:rPr lang="ja-JP" altLang="en-US" sz="3200" dirty="0">
                <a:solidFill>
                  <a:srgbClr val="FF0000"/>
                </a:solidFill>
              </a:rPr>
              <a:t>個以上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03262"/>
            <a:ext cx="1933321" cy="155571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42510"/>
            <a:ext cx="1069910" cy="136606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3351">
            <a:off x="5998411" y="2140259"/>
            <a:ext cx="1281726" cy="1281726"/>
          </a:xfrm>
          <a:prstGeom prst="rect">
            <a:avLst/>
          </a:prstGeom>
        </p:spPr>
      </p:pic>
      <p:pic>
        <p:nvPicPr>
          <p:cNvPr id="17" name="図 9" descr="DS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98" y="4014109"/>
            <a:ext cx="150562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D:\bunsho\#H20\08子どもと携帯電話\素材\PSP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296" y="5634763"/>
            <a:ext cx="1652931" cy="722847"/>
          </a:xfrm>
          <a:prstGeom prst="rect">
            <a:avLst/>
          </a:prstGeom>
          <a:noFill/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08" y="3899809"/>
            <a:ext cx="1627484" cy="1371600"/>
          </a:xfrm>
          <a:prstGeom prst="rect">
            <a:avLst/>
          </a:prstGeom>
        </p:spPr>
      </p:pic>
      <p:grpSp>
        <p:nvGrpSpPr>
          <p:cNvPr id="23" name="グループ化 22"/>
          <p:cNvGrpSpPr/>
          <p:nvPr/>
        </p:nvGrpSpPr>
        <p:grpSpPr>
          <a:xfrm>
            <a:off x="2611239" y="5604713"/>
            <a:ext cx="1884591" cy="840592"/>
            <a:chOff x="5125809" y="3733800"/>
            <a:chExt cx="3095159" cy="1373992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3733800"/>
              <a:ext cx="1058168" cy="1371600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809" y="3736192"/>
              <a:ext cx="1058168" cy="1371600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371" y="4127213"/>
              <a:ext cx="1273806" cy="916792"/>
            </a:xfrm>
            <a:prstGeom prst="rect">
              <a:avLst/>
            </a:prstGeom>
          </p:spPr>
        </p:pic>
      </p:grpSp>
      <p:pic>
        <p:nvPicPr>
          <p:cNvPr id="24" name="図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12" y="4004041"/>
            <a:ext cx="1536188" cy="122865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384">
            <a:off x="6848896" y="3986958"/>
            <a:ext cx="602768" cy="124576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05" y="4049677"/>
            <a:ext cx="1432471" cy="138490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72" y="5271409"/>
            <a:ext cx="2743200" cy="158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051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8" y="1737360"/>
            <a:ext cx="6547257" cy="3860232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72054" y="5798405"/>
            <a:ext cx="795294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en-US" altLang="ja-JP" sz="3200" dirty="0">
                <a:solidFill>
                  <a:schemeClr val="tx1"/>
                </a:solidFill>
              </a:rPr>
              <a:t>1</a:t>
            </a:r>
            <a:r>
              <a:rPr lang="ja-JP" altLang="en-US" sz="3200" dirty="0">
                <a:solidFill>
                  <a:schemeClr val="tx1"/>
                </a:solidFill>
              </a:rPr>
              <a:t>秒間で　　</a:t>
            </a:r>
            <a:r>
              <a:rPr lang="en-US" altLang="ja-JP" sz="4800" dirty="0">
                <a:solidFill>
                  <a:srgbClr val="FF0000"/>
                </a:solidFill>
              </a:rPr>
              <a:t>50000000</a:t>
            </a:r>
            <a:r>
              <a:rPr lang="ja-JP" altLang="en-US" sz="3200" dirty="0">
                <a:solidFill>
                  <a:srgbClr val="FF0000"/>
                </a:solidFill>
              </a:rPr>
              <a:t> 　</a:t>
            </a:r>
            <a:r>
              <a:rPr lang="ja-JP" altLang="en-US" sz="3200" dirty="0">
                <a:solidFill>
                  <a:schemeClr val="tx1"/>
                </a:solidFill>
              </a:rPr>
              <a:t>回計算できる</a:t>
            </a:r>
            <a:endParaRPr lang="en-US" altLang="ja-JP" sz="4800" dirty="0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8745" y="1439805"/>
            <a:ext cx="3546057" cy="25648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75"/>
              </a:spcAft>
            </a:pPr>
            <a:r>
              <a:rPr lang="ja-JP" altLang="en-US" sz="3200" dirty="0">
                <a:solidFill>
                  <a:schemeClr val="tx1"/>
                </a:solidFill>
              </a:rPr>
              <a:t>「コンピューター」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975"/>
              </a:spcAft>
            </a:pPr>
            <a:r>
              <a:rPr lang="ja-JP" altLang="en-US" sz="3200" dirty="0">
                <a:solidFill>
                  <a:schemeClr val="tx1"/>
                </a:solidFill>
              </a:rPr>
              <a:t>昔は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975"/>
              </a:spcAft>
            </a:pPr>
            <a:r>
              <a:rPr lang="ja-JP" altLang="en-US" sz="3200" dirty="0">
                <a:solidFill>
                  <a:schemeClr val="tx1"/>
                </a:solidFill>
              </a:rPr>
              <a:t>「電子計算機」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38200" y="3053685"/>
            <a:ext cx="2133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ja-JP" altLang="en-US" sz="2000" dirty="0">
                <a:solidFill>
                  <a:schemeClr val="tx1"/>
                </a:solidFill>
              </a:rPr>
              <a:t>でんしけいさんき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3200400" y="5768457"/>
            <a:ext cx="3352800" cy="914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4000" dirty="0">
                <a:latin typeface="Arial" charset="0"/>
              </a:rPr>
              <a:t>？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62" y="3352800"/>
            <a:ext cx="861338" cy="845004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703431" y="4403825"/>
            <a:ext cx="1295400" cy="702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975"/>
              </a:spcAft>
            </a:pPr>
            <a:r>
              <a:rPr lang="ja-JP" altLang="en-US" sz="2400" dirty="0">
                <a:solidFill>
                  <a:schemeClr val="tx1"/>
                </a:solidFill>
              </a:rPr>
              <a:t>イチゴ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>
              <a:lnSpc>
                <a:spcPts val="1800"/>
              </a:lnSpc>
              <a:spcAft>
                <a:spcPts val="975"/>
              </a:spcAft>
            </a:pPr>
            <a:r>
              <a:rPr lang="ja-JP" altLang="en-US" sz="2400" dirty="0" err="1">
                <a:solidFill>
                  <a:schemeClr val="tx1"/>
                </a:solidFill>
              </a:rPr>
              <a:t>くん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 bwMode="auto">
          <a:xfrm>
            <a:off x="6629400" y="1905000"/>
            <a:ext cx="1447800" cy="1031797"/>
          </a:xfrm>
          <a:prstGeom prst="wedgeRoundRectCallout">
            <a:avLst>
              <a:gd name="adj1" fmla="val -49512"/>
              <a:gd name="adj2" fmla="val 7548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計算</a:t>
            </a: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/>
            </a:r>
            <a:b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</a:b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するよ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7848600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3366FF"/>
                </a:solidFill>
              </a:rPr>
              <a:t>★</a:t>
            </a:r>
            <a:r>
              <a:rPr lang="en-US" altLang="ja-JP" sz="4000" dirty="0" err="1">
                <a:solidFill>
                  <a:srgbClr val="3366FF"/>
                </a:solidFill>
              </a:rPr>
              <a:t>IchigoJam</a:t>
            </a:r>
            <a:r>
              <a:rPr lang="ja-JP" altLang="en-US" sz="4000" dirty="0">
                <a:solidFill>
                  <a:srgbClr val="3366FF"/>
                </a:solidFill>
              </a:rPr>
              <a:t>もコンピューターの</a:t>
            </a:r>
            <a:r>
              <a:rPr lang="en-US" altLang="ja-JP" sz="4000" dirty="0">
                <a:solidFill>
                  <a:srgbClr val="3366FF"/>
                </a:solidFill>
              </a:rPr>
              <a:t>1</a:t>
            </a:r>
            <a:r>
              <a:rPr lang="ja-JP" altLang="en-US" sz="4000" dirty="0">
                <a:solidFill>
                  <a:srgbClr val="3366FF"/>
                </a:solidFill>
              </a:rPr>
              <a:t>つ</a:t>
            </a:r>
          </a:p>
        </p:txBody>
      </p:sp>
    </p:spTree>
    <p:extLst>
      <p:ext uri="{BB962C8B-B14F-4D97-AF65-F5344CB8AC3E}">
        <p14:creationId xmlns:p14="http://schemas.microsoft.com/office/powerpoint/2010/main" val="16826538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8" y="1737360"/>
            <a:ext cx="6547257" cy="3860232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72054" y="5798405"/>
            <a:ext cx="795294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en-US" altLang="ja-JP" sz="3200" dirty="0">
                <a:solidFill>
                  <a:schemeClr val="tx1"/>
                </a:solidFill>
              </a:rPr>
              <a:t>1</a:t>
            </a:r>
            <a:r>
              <a:rPr lang="ja-JP" altLang="en-US" sz="3200" dirty="0">
                <a:solidFill>
                  <a:schemeClr val="tx1"/>
                </a:solidFill>
              </a:rPr>
              <a:t>秒間で　　</a:t>
            </a:r>
            <a:r>
              <a:rPr lang="en-US" altLang="ja-JP" sz="4800" dirty="0">
                <a:solidFill>
                  <a:srgbClr val="FF0000"/>
                </a:solidFill>
              </a:rPr>
              <a:t>50000000</a:t>
            </a:r>
            <a:r>
              <a:rPr lang="ja-JP" altLang="en-US" sz="3200" dirty="0">
                <a:solidFill>
                  <a:srgbClr val="FF0000"/>
                </a:solidFill>
              </a:rPr>
              <a:t> 　</a:t>
            </a:r>
            <a:r>
              <a:rPr lang="ja-JP" altLang="en-US" sz="3200" dirty="0">
                <a:solidFill>
                  <a:schemeClr val="tx1"/>
                </a:solidFill>
              </a:rPr>
              <a:t>回計算できる</a:t>
            </a:r>
            <a:endParaRPr lang="en-US" altLang="ja-JP" sz="4800" dirty="0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8745" y="1439805"/>
            <a:ext cx="3546057" cy="25648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75"/>
              </a:spcAft>
            </a:pPr>
            <a:r>
              <a:rPr lang="ja-JP" altLang="en-US" sz="3200" dirty="0">
                <a:solidFill>
                  <a:schemeClr val="tx1"/>
                </a:solidFill>
              </a:rPr>
              <a:t>「コンピューター」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975"/>
              </a:spcAft>
            </a:pPr>
            <a:r>
              <a:rPr lang="ja-JP" altLang="en-US" sz="3200" dirty="0">
                <a:solidFill>
                  <a:schemeClr val="tx1"/>
                </a:solidFill>
              </a:rPr>
              <a:t>昔は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975"/>
              </a:spcAft>
            </a:pPr>
            <a:r>
              <a:rPr lang="ja-JP" altLang="en-US" sz="3200" dirty="0">
                <a:solidFill>
                  <a:schemeClr val="tx1"/>
                </a:solidFill>
              </a:rPr>
              <a:t>「電子計算機」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38200" y="3053685"/>
            <a:ext cx="2133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ja-JP" altLang="en-US" sz="2000" dirty="0">
                <a:solidFill>
                  <a:schemeClr val="tx1"/>
                </a:solidFill>
              </a:rPr>
              <a:t>でんしけいさんき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62" y="3352800"/>
            <a:ext cx="861338" cy="845004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703431" y="4403825"/>
            <a:ext cx="1295400" cy="702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975"/>
              </a:spcAft>
            </a:pPr>
            <a:r>
              <a:rPr lang="ja-JP" altLang="en-US" sz="2400" dirty="0">
                <a:solidFill>
                  <a:schemeClr val="tx1"/>
                </a:solidFill>
              </a:rPr>
              <a:t>イチゴ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>
              <a:lnSpc>
                <a:spcPts val="1800"/>
              </a:lnSpc>
              <a:spcAft>
                <a:spcPts val="975"/>
              </a:spcAft>
            </a:pPr>
            <a:r>
              <a:rPr lang="ja-JP" altLang="en-US" sz="2400" dirty="0" err="1">
                <a:solidFill>
                  <a:schemeClr val="tx1"/>
                </a:solidFill>
              </a:rPr>
              <a:t>くん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 bwMode="auto">
          <a:xfrm>
            <a:off x="6629400" y="1905000"/>
            <a:ext cx="1447800" cy="1031797"/>
          </a:xfrm>
          <a:prstGeom prst="wedgeRoundRectCallout">
            <a:avLst>
              <a:gd name="adj1" fmla="val -49512"/>
              <a:gd name="adj2" fmla="val 7548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計算</a:t>
            </a: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/>
            </a:r>
            <a:b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</a:b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するよ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7848600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3366FF"/>
                </a:solidFill>
              </a:rPr>
              <a:t>★</a:t>
            </a:r>
            <a:r>
              <a:rPr lang="en-US" altLang="ja-JP" sz="4000" dirty="0" err="1">
                <a:solidFill>
                  <a:srgbClr val="3366FF"/>
                </a:solidFill>
              </a:rPr>
              <a:t>IchigoJam</a:t>
            </a:r>
            <a:r>
              <a:rPr lang="ja-JP" altLang="en-US" sz="4000" dirty="0">
                <a:solidFill>
                  <a:srgbClr val="3366FF"/>
                </a:solidFill>
              </a:rPr>
              <a:t>もコンピューターの</a:t>
            </a:r>
            <a:r>
              <a:rPr lang="en-US" altLang="ja-JP" sz="4000" dirty="0">
                <a:solidFill>
                  <a:srgbClr val="3366FF"/>
                </a:solidFill>
              </a:rPr>
              <a:t>1</a:t>
            </a:r>
            <a:r>
              <a:rPr lang="ja-JP" altLang="en-US" sz="4000" dirty="0">
                <a:solidFill>
                  <a:srgbClr val="3366FF"/>
                </a:solidFill>
              </a:rPr>
              <a:t>つ</a:t>
            </a:r>
          </a:p>
        </p:txBody>
      </p:sp>
    </p:spTree>
    <p:extLst>
      <p:ext uri="{BB962C8B-B14F-4D97-AF65-F5344CB8AC3E}">
        <p14:creationId xmlns:p14="http://schemas.microsoft.com/office/powerpoint/2010/main" val="152305879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31433"/>
            <a:ext cx="3924693" cy="2313981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 bwMode="auto">
          <a:xfrm>
            <a:off x="3240857" y="3589222"/>
            <a:ext cx="838200" cy="838200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362200" y="5330043"/>
            <a:ext cx="2514601" cy="9925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975"/>
              </a:spcAft>
            </a:pPr>
            <a:r>
              <a:rPr lang="ja-JP" altLang="en-US" sz="2925" dirty="0">
                <a:solidFill>
                  <a:schemeClr val="tx1"/>
                </a:solidFill>
              </a:rPr>
              <a:t>電源スイッチを</a:t>
            </a:r>
            <a:r>
              <a:rPr lang="en-US" altLang="ja-JP" sz="2925" dirty="0">
                <a:solidFill>
                  <a:schemeClr val="tx1"/>
                </a:solidFill>
              </a:rPr>
              <a:t/>
            </a:r>
            <a:br>
              <a:rPr lang="en-US" altLang="ja-JP" sz="2925" dirty="0">
                <a:solidFill>
                  <a:schemeClr val="tx1"/>
                </a:solidFill>
              </a:rPr>
            </a:br>
            <a:r>
              <a:rPr lang="ja-JP" altLang="en-US" sz="2925" dirty="0">
                <a:solidFill>
                  <a:schemeClr val="tx1"/>
                </a:solidFill>
              </a:rPr>
              <a:t>左へ</a:t>
            </a:r>
            <a:endParaRPr lang="en-US" altLang="ja-JP" sz="2925" dirty="0">
              <a:solidFill>
                <a:schemeClr val="tx1"/>
              </a:solidFill>
            </a:endParaRPr>
          </a:p>
        </p:txBody>
      </p:sp>
      <p:sp>
        <p:nvSpPr>
          <p:cNvPr id="5" name="右矢印 4"/>
          <p:cNvSpPr/>
          <p:nvPr/>
        </p:nvSpPr>
        <p:spPr bwMode="auto">
          <a:xfrm rot="10800000">
            <a:off x="2971801" y="4600636"/>
            <a:ext cx="1143000" cy="729406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96" y="1432882"/>
            <a:ext cx="4223204" cy="3167403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703808" y="4715344"/>
            <a:ext cx="3368903" cy="5424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975"/>
              </a:spcAft>
            </a:pPr>
            <a:r>
              <a:rPr lang="ja-JP" altLang="en-US" sz="2925" dirty="0">
                <a:solidFill>
                  <a:schemeClr val="tx1"/>
                </a:solidFill>
              </a:rPr>
              <a:t>最初の画面が出る</a:t>
            </a:r>
            <a:endParaRPr lang="en-US" altLang="ja-JP" sz="2925" dirty="0">
              <a:solidFill>
                <a:schemeClr val="tx1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812212" y="5560621"/>
            <a:ext cx="3255588" cy="992579"/>
          </a:xfrm>
          <a:prstGeom prst="rect">
            <a:avLst/>
          </a:prstGeom>
          <a:noFill/>
          <a:ln w="28575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ja-JP" altLang="en-US" sz="2925" dirty="0">
                <a:solidFill>
                  <a:srgbClr val="0066FF"/>
                </a:solidFill>
              </a:rPr>
              <a:t>キーボードで</a:t>
            </a:r>
            <a:r>
              <a:rPr lang="en-US" altLang="ja-JP" sz="2925" dirty="0">
                <a:solidFill>
                  <a:srgbClr val="0066FF"/>
                </a:solidFill>
              </a:rPr>
              <a:t/>
            </a:r>
            <a:br>
              <a:rPr lang="en-US" altLang="ja-JP" sz="2925" dirty="0">
                <a:solidFill>
                  <a:srgbClr val="0066FF"/>
                </a:solidFill>
              </a:rPr>
            </a:br>
            <a:r>
              <a:rPr lang="ja-JP" altLang="en-US" sz="2925" dirty="0">
                <a:solidFill>
                  <a:srgbClr val="0066FF"/>
                </a:solidFill>
              </a:rPr>
              <a:t>文字を打ってみよう</a:t>
            </a:r>
            <a:endParaRPr lang="en-US" altLang="ja-JP" sz="2925" dirty="0">
              <a:solidFill>
                <a:srgbClr val="0066FF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09599" y="319256"/>
            <a:ext cx="7391402" cy="769441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3366FF"/>
                </a:solidFill>
              </a:rPr>
              <a:t>●</a:t>
            </a:r>
            <a:r>
              <a:rPr lang="en-US" altLang="ja-JP" sz="4400" dirty="0" err="1">
                <a:solidFill>
                  <a:srgbClr val="3366FF"/>
                </a:solidFill>
              </a:rPr>
              <a:t>IchigoJam</a:t>
            </a:r>
            <a:r>
              <a:rPr lang="ja-JP" altLang="en-US" sz="4400" dirty="0">
                <a:solidFill>
                  <a:srgbClr val="3366FF"/>
                </a:solidFill>
              </a:rPr>
              <a:t>を動かしてみよう</a:t>
            </a:r>
          </a:p>
        </p:txBody>
      </p:sp>
    </p:spTree>
    <p:extLst>
      <p:ext uri="{BB962C8B-B14F-4D97-AF65-F5344CB8AC3E}">
        <p14:creationId xmlns:p14="http://schemas.microsoft.com/office/powerpoint/2010/main" val="6548231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0" y="306107"/>
            <a:ext cx="6019800" cy="769441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3366FF"/>
                </a:solidFill>
              </a:rPr>
              <a:t>●</a:t>
            </a:r>
            <a:r>
              <a:rPr lang="en-US" altLang="ja-JP" sz="4400" dirty="0">
                <a:solidFill>
                  <a:srgbClr val="3366FF"/>
                </a:solidFill>
              </a:rPr>
              <a:t>LED</a:t>
            </a:r>
            <a:r>
              <a:rPr lang="ja-JP" altLang="en-US" sz="4400" dirty="0">
                <a:solidFill>
                  <a:srgbClr val="3366FF"/>
                </a:solidFill>
              </a:rPr>
              <a:t>を光らせてみよう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90" y="1447800"/>
            <a:ext cx="3924928" cy="2314119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762000" y="1475997"/>
            <a:ext cx="2487105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LED1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77361" y="147016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L</a:t>
            </a:r>
            <a:endParaRPr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44058" y="1470165"/>
            <a:ext cx="4235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</a:t>
            </a:r>
            <a:endParaRPr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53288" y="1470165"/>
            <a:ext cx="44435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D</a:t>
            </a:r>
            <a:endParaRPr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83356" y="1464333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1</a:t>
            </a:r>
            <a:endParaRPr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77361" y="2316080"/>
            <a:ext cx="104387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Enter</a:t>
            </a:r>
          </a:p>
          <a:p>
            <a:endParaRPr lang="ja-JP" altLang="en-US" sz="2800" dirty="0"/>
          </a:p>
        </p:txBody>
      </p:sp>
      <p:sp>
        <p:nvSpPr>
          <p:cNvPr id="7" name="曲折矢印 6"/>
          <p:cNvSpPr/>
          <p:nvPr/>
        </p:nvSpPr>
        <p:spPr bwMode="auto">
          <a:xfrm rot="10800000">
            <a:off x="3657601" y="2829753"/>
            <a:ext cx="438150" cy="329967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85459" y="2250440"/>
            <a:ext cx="2040185" cy="54245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en-US" altLang="ja-JP" sz="2925" dirty="0">
                <a:solidFill>
                  <a:srgbClr val="FF0000"/>
                </a:solidFill>
              </a:rPr>
              <a:t>LED</a:t>
            </a:r>
            <a:r>
              <a:rPr lang="ja-JP" altLang="en-US" sz="2925" dirty="0">
                <a:solidFill>
                  <a:srgbClr val="FF0000"/>
                </a:solidFill>
              </a:rPr>
              <a:t>が光る</a:t>
            </a:r>
            <a:endParaRPr lang="en-US" altLang="ja-JP" sz="2925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762000" y="4038600"/>
            <a:ext cx="2487105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LED0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36063" y="4913293"/>
            <a:ext cx="2364337" cy="54245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en-US" altLang="ja-JP" sz="2925" dirty="0">
                <a:solidFill>
                  <a:srgbClr val="FF0000"/>
                </a:solidFill>
              </a:rPr>
              <a:t>LED</a:t>
            </a:r>
            <a:r>
              <a:rPr lang="ja-JP" altLang="en-US" sz="2925" dirty="0">
                <a:solidFill>
                  <a:srgbClr val="FF0000"/>
                </a:solidFill>
              </a:rPr>
              <a:t>が消える</a:t>
            </a:r>
            <a:endParaRPr lang="en-US" altLang="ja-JP" sz="2925" dirty="0">
              <a:solidFill>
                <a:srgbClr val="FF0000"/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90" y="4038600"/>
            <a:ext cx="3939854" cy="232292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377361" y="4067378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L</a:t>
            </a:r>
            <a:endParaRPr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44058" y="4067378"/>
            <a:ext cx="4235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</a:t>
            </a:r>
            <a:endParaRPr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53288" y="4067378"/>
            <a:ext cx="44435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D</a:t>
            </a:r>
            <a:endParaRPr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83356" y="4061546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0</a:t>
            </a:r>
            <a:endParaRPr lang="ja-JP" altLang="en-US" sz="2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77361" y="4913293"/>
            <a:ext cx="104387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Enter</a:t>
            </a:r>
          </a:p>
          <a:p>
            <a:endParaRPr lang="ja-JP" altLang="en-US" sz="2800" dirty="0"/>
          </a:p>
        </p:txBody>
      </p:sp>
      <p:sp>
        <p:nvSpPr>
          <p:cNvPr id="26" name="曲折矢印 25"/>
          <p:cNvSpPr/>
          <p:nvPr/>
        </p:nvSpPr>
        <p:spPr bwMode="auto">
          <a:xfrm rot="10800000">
            <a:off x="3657601" y="5426966"/>
            <a:ext cx="438150" cy="329967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8" y="2965387"/>
            <a:ext cx="523602" cy="513673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38" y="5562600"/>
            <a:ext cx="523602" cy="513673"/>
          </a:xfrm>
          <a:prstGeom prst="rect">
            <a:avLst/>
          </a:prstGeom>
        </p:spPr>
      </p:pic>
      <p:sp>
        <p:nvSpPr>
          <p:cNvPr id="30" name="角丸四角形吹き出し 29"/>
          <p:cNvSpPr/>
          <p:nvPr/>
        </p:nvSpPr>
        <p:spPr bwMode="auto">
          <a:xfrm>
            <a:off x="7696200" y="1578001"/>
            <a:ext cx="1676400" cy="1088999"/>
          </a:xfrm>
          <a:prstGeom prst="wedgeRoundRectCallout">
            <a:avLst>
              <a:gd name="adj1" fmla="val -49512"/>
              <a:gd name="adj2" fmla="val 7548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LED</a:t>
            </a:r>
            <a:b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</a:b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つけるね</a:t>
            </a:r>
          </a:p>
        </p:txBody>
      </p:sp>
      <p:sp>
        <p:nvSpPr>
          <p:cNvPr id="31" name="角丸四角形吹き出し 30"/>
          <p:cNvSpPr/>
          <p:nvPr/>
        </p:nvSpPr>
        <p:spPr bwMode="auto">
          <a:xfrm>
            <a:off x="7696200" y="4116466"/>
            <a:ext cx="1447800" cy="1088999"/>
          </a:xfrm>
          <a:prstGeom prst="wedgeRoundRectCallout">
            <a:avLst>
              <a:gd name="adj1" fmla="val -49512"/>
              <a:gd name="adj2" fmla="val 7548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LED</a:t>
            </a:r>
            <a:b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</a:b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けすね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524000" y="6086944"/>
            <a:ext cx="3273640" cy="542456"/>
          </a:xfrm>
          <a:prstGeom prst="rect">
            <a:avLst/>
          </a:prstGeom>
          <a:noFill/>
          <a:ln w="28575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ja-JP" altLang="en-US" sz="2925" dirty="0">
                <a:solidFill>
                  <a:srgbClr val="0066FF"/>
                </a:solidFill>
              </a:rPr>
              <a:t>何回もやってみよう</a:t>
            </a:r>
            <a:endParaRPr lang="en-US" altLang="ja-JP" sz="2925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46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762000" y="1295400"/>
            <a:ext cx="3429000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10 LED1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0" y="1295400"/>
            <a:ext cx="4114800" cy="181588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すぐには光らない。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「</a:t>
            </a:r>
            <a:r>
              <a:rPr lang="en-US" altLang="ja-JP" sz="2800" dirty="0">
                <a:solidFill>
                  <a:schemeClr val="tx1"/>
                </a:solidFill>
              </a:rPr>
              <a:t>10</a:t>
            </a:r>
            <a:r>
              <a:rPr lang="ja-JP" altLang="en-US" sz="2800" dirty="0">
                <a:solidFill>
                  <a:schemeClr val="tx1"/>
                </a:solidFill>
              </a:rPr>
              <a:t>」と行番号をつけると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すぐには実行されず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ja-JP" sz="2800" dirty="0" err="1">
                <a:solidFill>
                  <a:schemeClr val="tx1"/>
                </a:solidFill>
              </a:rPr>
              <a:t>IchigoJam</a:t>
            </a:r>
            <a:r>
              <a:rPr lang="ja-JP" altLang="en-US" sz="2800" dirty="0">
                <a:solidFill>
                  <a:schemeClr val="tx1"/>
                </a:solidFill>
              </a:rPr>
              <a:t>に記憶される。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762000" y="3604935"/>
            <a:ext cx="3429000" cy="50281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20 LED0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51004" y="304396"/>
            <a:ext cx="5849796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3366FF"/>
                </a:solidFill>
              </a:rPr>
              <a:t>★もう少し長いプログラム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572000" y="3591580"/>
            <a:ext cx="4114800" cy="52322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同じように記憶される。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762000" y="4661118"/>
            <a:ext cx="2590800" cy="12192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LIST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  <a:endParaRPr kumimoji="0" lang="en-US" altLang="ja-JP" sz="2400" dirty="0">
              <a:solidFill>
                <a:srgbClr val="FFFFFF"/>
              </a:solidFill>
              <a:latin typeface="IchigoJam" panose="00000400000000000000" pitchFamily="2" charset="0"/>
              <a:ea typeface="スマイルベーシック" panose="02000600000000000000" pitchFamily="2" charset="-128"/>
              <a:cs typeface="Tahoma" panose="020B0604030504040204" pitchFamily="34" charset="0"/>
            </a:endParaRPr>
          </a:p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10 LED1</a:t>
            </a:r>
          </a:p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20 LED0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572000" y="4661118"/>
            <a:ext cx="4572000" cy="181588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LIST</a:t>
            </a:r>
            <a:r>
              <a:rPr lang="ja-JP" altLang="en-US" sz="2800" dirty="0">
                <a:solidFill>
                  <a:schemeClr val="tx1"/>
                </a:solidFill>
              </a:rPr>
              <a:t>（リスト）命令で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記憶されたプログラムが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表示される。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行番号の順番に入っている。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425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762000" y="1295400"/>
            <a:ext cx="2209800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RUN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29000" y="1295400"/>
            <a:ext cx="5715000" cy="95410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RUN</a:t>
            </a:r>
            <a:r>
              <a:rPr lang="ja-JP" altLang="en-US" sz="2800" dirty="0">
                <a:solidFill>
                  <a:schemeClr val="tx1"/>
                </a:solidFill>
              </a:rPr>
              <a:t>（ラン）命令でプログラムを実行。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→</a:t>
            </a:r>
            <a:r>
              <a:rPr lang="en-US" altLang="ja-JP" sz="2800" dirty="0">
                <a:solidFill>
                  <a:schemeClr val="tx1"/>
                </a:solidFill>
              </a:rPr>
              <a:t>LED</a:t>
            </a:r>
            <a:r>
              <a:rPr lang="ja-JP" altLang="en-US" sz="2800" dirty="0">
                <a:solidFill>
                  <a:schemeClr val="tx1"/>
                </a:solidFill>
              </a:rPr>
              <a:t>が光ったかな？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51004" y="304396"/>
            <a:ext cx="7907196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3366FF"/>
                </a:solidFill>
              </a:rPr>
              <a:t>★長いプログラムを実行してみよう</a:t>
            </a:r>
          </a:p>
        </p:txBody>
      </p: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762000" y="2650190"/>
            <a:ext cx="2590800" cy="12192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LIST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  <a:endParaRPr kumimoji="0" lang="en-US" altLang="ja-JP" sz="2400" dirty="0">
              <a:solidFill>
                <a:srgbClr val="FFFFFF"/>
              </a:solidFill>
              <a:latin typeface="IchigoJam" panose="00000400000000000000" pitchFamily="2" charset="0"/>
              <a:ea typeface="スマイルベーシック" panose="02000600000000000000" pitchFamily="2" charset="-128"/>
              <a:cs typeface="Tahoma" panose="020B0604030504040204" pitchFamily="34" charset="0"/>
            </a:endParaRPr>
          </a:p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10 LED1</a:t>
            </a:r>
          </a:p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20 LED0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91650" y="3019284"/>
            <a:ext cx="141897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LED</a:t>
            </a:r>
            <a:r>
              <a:rPr lang="ja-JP" altLang="en-US" sz="2000" dirty="0"/>
              <a:t>が光る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91650" y="3419394"/>
            <a:ext cx="160973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LED</a:t>
            </a:r>
            <a:r>
              <a:rPr lang="ja-JP" altLang="en-US" sz="2000" dirty="0"/>
              <a:t>がきえる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00" y="2577405"/>
            <a:ext cx="4114800" cy="138499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10</a:t>
            </a:r>
            <a:r>
              <a:rPr lang="ja-JP" altLang="en-US" sz="2800" dirty="0">
                <a:solidFill>
                  <a:schemeClr val="tx1"/>
                </a:solidFill>
              </a:rPr>
              <a:t>行目で</a:t>
            </a:r>
            <a:r>
              <a:rPr lang="en-US" altLang="ja-JP" sz="2800" dirty="0">
                <a:solidFill>
                  <a:schemeClr val="tx1"/>
                </a:solidFill>
              </a:rPr>
              <a:t>LED</a:t>
            </a:r>
            <a:r>
              <a:rPr lang="ja-JP" altLang="en-US" sz="2800" dirty="0">
                <a:solidFill>
                  <a:schemeClr val="tx1"/>
                </a:solidFill>
              </a:rPr>
              <a:t>が光る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20</a:t>
            </a:r>
            <a:r>
              <a:rPr lang="ja-JP" altLang="en-US" sz="2800" dirty="0">
                <a:solidFill>
                  <a:schemeClr val="tx1"/>
                </a:solidFill>
              </a:rPr>
              <a:t>行目で</a:t>
            </a:r>
            <a:r>
              <a:rPr lang="en-US" altLang="ja-JP" sz="2800" dirty="0">
                <a:solidFill>
                  <a:schemeClr val="tx1"/>
                </a:solidFill>
              </a:rPr>
              <a:t>LED</a:t>
            </a:r>
            <a:r>
              <a:rPr lang="ja-JP" altLang="en-US" sz="2800" dirty="0">
                <a:solidFill>
                  <a:schemeClr val="tx1"/>
                </a:solidFill>
              </a:rPr>
              <a:t>が消える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→速すぎてよくわからない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7" y="4655537"/>
            <a:ext cx="3272201" cy="192927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648199"/>
            <a:ext cx="3284644" cy="193661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94" y="5459724"/>
            <a:ext cx="436526" cy="42824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450" y="5462866"/>
            <a:ext cx="436526" cy="428248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 bwMode="auto">
          <a:xfrm>
            <a:off x="2695634" y="4639088"/>
            <a:ext cx="1293110" cy="777268"/>
          </a:xfrm>
          <a:prstGeom prst="wedgeRoundRectCallout">
            <a:avLst>
              <a:gd name="adj1" fmla="val -49512"/>
              <a:gd name="adj2" fmla="val 7548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LED</a:t>
            </a:r>
            <a:b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</a:b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つけるね</a:t>
            </a:r>
          </a:p>
        </p:txBody>
      </p:sp>
      <p:sp>
        <p:nvSpPr>
          <p:cNvPr id="20" name="角丸四角形吹き出し 19"/>
          <p:cNvSpPr/>
          <p:nvPr/>
        </p:nvSpPr>
        <p:spPr bwMode="auto">
          <a:xfrm>
            <a:off x="7777240" y="4639088"/>
            <a:ext cx="1198790" cy="716132"/>
          </a:xfrm>
          <a:prstGeom prst="wedgeRoundRectCallout">
            <a:avLst>
              <a:gd name="adj1" fmla="val -49512"/>
              <a:gd name="adj2" fmla="val 7548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LED</a:t>
            </a:r>
            <a:b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</a:b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けすね</a:t>
            </a:r>
          </a:p>
        </p:txBody>
      </p:sp>
      <p:sp>
        <p:nvSpPr>
          <p:cNvPr id="2" name="右矢印 1"/>
          <p:cNvSpPr/>
          <p:nvPr/>
        </p:nvSpPr>
        <p:spPr bwMode="auto">
          <a:xfrm>
            <a:off x="4114800" y="4648200"/>
            <a:ext cx="1676400" cy="190413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すごく速い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23047" y="4191165"/>
            <a:ext cx="198002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IchigoJam 1.2" panose="00000400000000000000" pitchFamily="2" charset="0"/>
                <a:ea typeface="IchigoJam 1.2" panose="00000400000000000000" pitchFamily="2" charset="0"/>
              </a:rPr>
              <a:t>10 LED1</a:t>
            </a:r>
            <a:endParaRPr lang="ja-JP" altLang="en-US" sz="2000" dirty="0">
              <a:latin typeface="IchigoJam 1.2" panose="00000400000000000000" pitchFamily="2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20698" y="4187402"/>
            <a:ext cx="198002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>
                <a:latin typeface="IchigoJam 1.2" panose="00000400000000000000" pitchFamily="2" charset="0"/>
                <a:ea typeface="IchigoJam 1.2" panose="00000400000000000000" pitchFamily="2" charset="0"/>
              </a:rPr>
              <a:t>20 LED0</a:t>
            </a:r>
            <a:endParaRPr lang="ja-JP" altLang="en-US" sz="2000" dirty="0">
              <a:latin typeface="IchigoJam 1.2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66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9744</TotalTime>
  <Words>858</Words>
  <Application>Microsoft Office PowerPoint</Application>
  <PresentationFormat>A4 210 x 297 mm</PresentationFormat>
  <Paragraphs>282</Paragraphs>
  <Slides>17</Slides>
  <Notes>17</Notes>
  <HiddenSlides>7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IchigoJam</vt:lpstr>
      <vt:lpstr>IchigoJam 1.2</vt:lpstr>
      <vt:lpstr>ＭＳ Ｐゴシック</vt:lpstr>
      <vt:lpstr>ＭＳ Ｐ明朝</vt:lpstr>
      <vt:lpstr>スマイルベーシック</vt:lpstr>
      <vt:lpstr>Arial</vt:lpstr>
      <vt:lpstr>Calibri</vt:lpstr>
      <vt:lpstr>Tahoma</vt:lpstr>
      <vt:lpstr>デザインの設定</vt:lpstr>
      <vt:lpstr>IchigoJam（イチゴジャム）入門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IchigoJam入門</dc:title>
  <dc:creator>斎藤 史郎</dc:creator>
  <cp:lastModifiedBy>斎藤 史郎</cp:lastModifiedBy>
  <cp:revision>1932</cp:revision>
  <cp:lastPrinted>2017-10-23T09:10:31Z</cp:lastPrinted>
  <dcterms:created xsi:type="dcterms:W3CDTF">1601-01-01T00:00:00Z</dcterms:created>
  <dcterms:modified xsi:type="dcterms:W3CDTF">2020-01-07T02:34:48Z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